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sldIdLst>
    <p:sldId id="256" r:id="rId2"/>
    <p:sldId id="258" r:id="rId3"/>
    <p:sldId id="278" r:id="rId4"/>
    <p:sldId id="257" r:id="rId5"/>
    <p:sldId id="271" r:id="rId6"/>
    <p:sldId id="270" r:id="rId7"/>
    <p:sldId id="277" r:id="rId8"/>
    <p:sldId id="274" r:id="rId9"/>
    <p:sldId id="276" r:id="rId10"/>
    <p:sldId id="275" r:id="rId11"/>
    <p:sldId id="273" r:id="rId12"/>
    <p:sldId id="279" r:id="rId13"/>
    <p:sldId id="272" r:id="rId14"/>
    <p:sldId id="260" r:id="rId15"/>
    <p:sldId id="262" r:id="rId16"/>
    <p:sldId id="263" r:id="rId17"/>
    <p:sldId id="264" r:id="rId18"/>
    <p:sldId id="266" r:id="rId19"/>
    <p:sldId id="267" r:id="rId20"/>
    <p:sldId id="265" r:id="rId21"/>
    <p:sldId id="268"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C8B4D-0E23-4C42-A795-80DEDDFE1E0E}" type="datetimeFigureOut">
              <a:rPr lang="en-US" smtClean="0"/>
              <a:t>2/10/2021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65D54-A568-4630-8B59-024C20C28434}" type="slidenum">
              <a:rPr lang="en-US" smtClean="0"/>
              <a:t>‹#›</a:t>
            </a:fld>
            <a:endParaRPr lang="en-US"/>
          </a:p>
        </p:txBody>
      </p:sp>
    </p:spTree>
    <p:extLst>
      <p:ext uri="{BB962C8B-B14F-4D97-AF65-F5344CB8AC3E}">
        <p14:creationId xmlns:p14="http://schemas.microsoft.com/office/powerpoint/2010/main" val="4145887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765D54-A568-4630-8B59-024C20C28434}" type="slidenum">
              <a:rPr lang="en-US" smtClean="0"/>
              <a:t>1</a:t>
            </a:fld>
            <a:endParaRPr lang="en-US"/>
          </a:p>
        </p:txBody>
      </p:sp>
    </p:spTree>
    <p:extLst>
      <p:ext uri="{BB962C8B-B14F-4D97-AF65-F5344CB8AC3E}">
        <p14:creationId xmlns:p14="http://schemas.microsoft.com/office/powerpoint/2010/main" val="176973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765D54-A568-4630-8B59-024C20C28434}" type="slidenum">
              <a:rPr lang="en-US" smtClean="0"/>
              <a:t>2</a:t>
            </a:fld>
            <a:endParaRPr lang="en-US"/>
          </a:p>
        </p:txBody>
      </p:sp>
    </p:spTree>
    <p:extLst>
      <p:ext uri="{BB962C8B-B14F-4D97-AF65-F5344CB8AC3E}">
        <p14:creationId xmlns:p14="http://schemas.microsoft.com/office/powerpoint/2010/main" val="229078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765D54-A568-4630-8B59-024C20C28434}" type="slidenum">
              <a:rPr lang="en-US" smtClean="0"/>
              <a:t>3</a:t>
            </a:fld>
            <a:endParaRPr lang="en-US"/>
          </a:p>
        </p:txBody>
      </p:sp>
    </p:spTree>
    <p:extLst>
      <p:ext uri="{BB962C8B-B14F-4D97-AF65-F5344CB8AC3E}">
        <p14:creationId xmlns:p14="http://schemas.microsoft.com/office/powerpoint/2010/main" val="60791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found on the undersides of leaves or feeding in clusters </a:t>
            </a:r>
          </a:p>
          <a:p>
            <a:endParaRPr lang="en-US" dirty="0" smtClean="0"/>
          </a:p>
          <a:p>
            <a:r>
              <a:rPr lang="en-US" dirty="0" smtClean="0"/>
              <a:t>They can be difficult to see, but if ants are present, then aphids generally are too as ants like to feed off the sugary honeydew that’s a byproduct of aphid feeding.) </a:t>
            </a:r>
          </a:p>
          <a:p>
            <a:endParaRPr lang="en-US" dirty="0" smtClean="0"/>
          </a:p>
          <a:p>
            <a:r>
              <a:rPr lang="en-US" dirty="0" smtClean="0"/>
              <a:t>Aphids are sap sucking creatures that cause plants to weaken, stunting growth and cause leaves to become misshapen. </a:t>
            </a:r>
          </a:p>
          <a:p>
            <a:endParaRPr lang="en-US" dirty="0" smtClean="0"/>
          </a:p>
          <a:p>
            <a:r>
              <a:rPr lang="en-US" dirty="0" smtClean="0"/>
              <a:t>To rid your plants of aphids, use a heavy stream of water to knock them off leaves. Then spray plants with soapy water. </a:t>
            </a:r>
          </a:p>
          <a:p>
            <a:endParaRPr lang="en-US" dirty="0" smtClean="0"/>
          </a:p>
          <a:p>
            <a:r>
              <a:rPr lang="en-US" dirty="0" smtClean="0"/>
              <a:t>Encourage natural predators</a:t>
            </a:r>
          </a:p>
          <a:p>
            <a:endParaRPr lang="en-US" dirty="0" smtClean="0"/>
          </a:p>
          <a:p>
            <a:r>
              <a:rPr lang="en-US" dirty="0" smtClean="0"/>
              <a:t>Cover if feasible, or apply the repellents listed</a:t>
            </a:r>
          </a:p>
          <a:p>
            <a:endParaRPr lang="en-US" dirty="0"/>
          </a:p>
        </p:txBody>
      </p:sp>
      <p:sp>
        <p:nvSpPr>
          <p:cNvPr id="4" name="Slide Number Placeholder 3"/>
          <p:cNvSpPr>
            <a:spLocks noGrp="1"/>
          </p:cNvSpPr>
          <p:nvPr>
            <p:ph type="sldNum" sz="quarter" idx="10"/>
          </p:nvPr>
        </p:nvSpPr>
        <p:spPr/>
        <p:txBody>
          <a:bodyPr/>
          <a:lstStyle/>
          <a:p>
            <a:fld id="{E6765D54-A568-4630-8B59-024C20C28434}" type="slidenum">
              <a:rPr lang="en-US" smtClean="0"/>
              <a:t>4</a:t>
            </a:fld>
            <a:endParaRPr lang="en-US"/>
          </a:p>
        </p:txBody>
      </p:sp>
    </p:spTree>
    <p:extLst>
      <p:ext uri="{BB962C8B-B14F-4D97-AF65-F5344CB8AC3E}">
        <p14:creationId xmlns:p14="http://schemas.microsoft.com/office/powerpoint/2010/main" val="427735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3AE8A4F-5466-40AE-886C-F9E46A200F6F}"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43804-BB4A-46B1-B3A8-54BBAEE308DC}"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E8A4F-5466-40AE-886C-F9E46A200F6F}"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43804-BB4A-46B1-B3A8-54BBAEE308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E8A4F-5466-40AE-886C-F9E46A200F6F}"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43804-BB4A-46B1-B3A8-54BBAEE308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E8A4F-5466-40AE-886C-F9E46A200F6F}"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43804-BB4A-46B1-B3A8-54BBAEE308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3AE8A4F-5466-40AE-886C-F9E46A200F6F}" type="datetimeFigureOut">
              <a:rPr lang="en-US" smtClean="0"/>
              <a:t>2/10/2021</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C8943804-BB4A-46B1-B3A8-54BBAEE308D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E8A4F-5466-40AE-886C-F9E46A200F6F}"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43804-BB4A-46B1-B3A8-54BBAEE308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E8A4F-5466-40AE-886C-F9E46A200F6F}"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943804-BB4A-46B1-B3A8-54BBAEE308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E8A4F-5466-40AE-886C-F9E46A200F6F}"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943804-BB4A-46B1-B3A8-54BBAEE308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E8A4F-5466-40AE-886C-F9E46A200F6F}"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943804-BB4A-46B1-B3A8-54BBAEE308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AE8A4F-5466-40AE-886C-F9E46A200F6F}"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43804-BB4A-46B1-B3A8-54BBAEE308DC}"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3AE8A4F-5466-40AE-886C-F9E46A200F6F}"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43804-BB4A-46B1-B3A8-54BBAEE308DC}"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3AE8A4F-5466-40AE-886C-F9E46A200F6F}" type="datetimeFigureOut">
              <a:rPr lang="en-US" smtClean="0"/>
              <a:t>2/10/2021</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8943804-BB4A-46B1-B3A8-54BBAEE308D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sz="3100" i="1" dirty="0"/>
              <a:t>The 10 Most Destructive Garden Pests and How to Get Rid of Them </a:t>
            </a:r>
            <a:r>
              <a:rPr lang="en-US" i="1" dirty="0" smtClean="0"/>
              <a:t/>
            </a:r>
            <a:br>
              <a:rPr lang="en-US" i="1" dirty="0" smtClean="0"/>
            </a:br>
            <a:r>
              <a:rPr lang="en-US" sz="2200" i="1" dirty="0" smtClean="0"/>
              <a:t>Deborah </a:t>
            </a:r>
            <a:r>
              <a:rPr lang="en-US" sz="2200" i="1" dirty="0" err="1" smtClean="0"/>
              <a:t>Determan</a:t>
            </a:r>
            <a:r>
              <a:rPr lang="en-US" sz="2200" i="1" dirty="0" smtClean="0"/>
              <a:t>, Feb 11, 2021</a:t>
            </a:r>
            <a:endParaRPr lang="en-US" sz="2200" dirty="0"/>
          </a:p>
        </p:txBody>
      </p:sp>
      <p:sp>
        <p:nvSpPr>
          <p:cNvPr id="3" name="Subtitle 2"/>
          <p:cNvSpPr>
            <a:spLocks noGrp="1"/>
          </p:cNvSpPr>
          <p:nvPr>
            <p:ph type="subTitle" idx="1"/>
          </p:nvPr>
        </p:nvSpPr>
        <p:spPr/>
        <p:txBody>
          <a:bodyPr>
            <a:normAutofit fontScale="55000" lnSpcReduction="20000"/>
          </a:bodyPr>
          <a:lstStyle/>
          <a:p>
            <a:r>
              <a:rPr lang="en-US" dirty="0" smtClean="0"/>
              <a:t>Information from : https://www.goodhousekeeping.com/home/gardening/a20705991/garden-insect-pests/</a:t>
            </a:r>
            <a:r>
              <a:rPr lang="en-US" dirty="0"/>
              <a:t>   </a:t>
            </a:r>
            <a:r>
              <a:rPr lang="en-US" u="sng" dirty="0"/>
              <a:t>and</a:t>
            </a:r>
            <a:r>
              <a:rPr lang="en-US" dirty="0"/>
              <a:t> https://www.fix.com/blog/common-garden-pests-and-how-to-get-rid-of-them</a:t>
            </a:r>
            <a:r>
              <a:rPr lang="en-US" dirty="0" smtClean="0"/>
              <a:t>/</a:t>
            </a:r>
            <a:r>
              <a:rPr lang="en-US" dirty="0"/>
              <a:t>  and https://gilmour.com/tomato-problems-diseases-pests</a:t>
            </a:r>
          </a:p>
        </p:txBody>
      </p:sp>
    </p:spTree>
    <p:extLst>
      <p:ext uri="{BB962C8B-B14F-4D97-AF65-F5344CB8AC3E}">
        <p14:creationId xmlns:p14="http://schemas.microsoft.com/office/powerpoint/2010/main" val="69709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3352800"/>
          </a:xfrm>
        </p:spPr>
        <p:txBody>
          <a:bodyPr>
            <a:normAutofit/>
          </a:bodyPr>
          <a:lstStyle/>
          <a:p>
            <a:r>
              <a:rPr lang="en-US" sz="2000" dirty="0">
                <a:solidFill>
                  <a:schemeClr val="tx1"/>
                </a:solidFill>
              </a:rPr>
              <a:t>Adults are yellow-orange beetles with ten black stripes on wing covers. They're found on potatoes, tomatoes, cherry tomatoes, eggplant, and petunias throughout North America. These beetles defoliate plants, reducing yields or killing young plants. To control:</a:t>
            </a:r>
          </a:p>
          <a:p>
            <a:pPr lvl="1"/>
            <a:r>
              <a:rPr lang="en-US" sz="1600" dirty="0" smtClean="0"/>
              <a:t>Apply floating row covers</a:t>
            </a:r>
            <a:endParaRPr lang="en-US" sz="1600" dirty="0"/>
          </a:p>
          <a:p>
            <a:pPr lvl="1"/>
            <a:r>
              <a:rPr lang="en-US" sz="1600" dirty="0"/>
              <a:t>Use deep straw mulches</a:t>
            </a:r>
          </a:p>
          <a:p>
            <a:pPr lvl="1"/>
            <a:r>
              <a:rPr lang="en-US" sz="1600" dirty="0"/>
              <a:t>Hand pick</a:t>
            </a:r>
          </a:p>
          <a:p>
            <a:pPr lvl="1"/>
            <a:r>
              <a:rPr lang="en-US" sz="1600" dirty="0"/>
              <a:t>Attract native parasites and predators</a:t>
            </a:r>
          </a:p>
          <a:p>
            <a:pPr lvl="1"/>
            <a:r>
              <a:rPr lang="en-US" sz="1600" dirty="0"/>
              <a:t>Spray </a:t>
            </a:r>
            <a:r>
              <a:rPr lang="en-US" sz="1600" dirty="0" smtClean="0"/>
              <a:t>with neem oil </a:t>
            </a:r>
            <a:endParaRPr lang="en-US" sz="1600" dirty="0"/>
          </a:p>
        </p:txBody>
      </p:sp>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9" y="215660"/>
            <a:ext cx="4572001"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44837" y="2286000"/>
            <a:ext cx="2474344" cy="923330"/>
          </a:xfrm>
          <a:prstGeom prst="rect">
            <a:avLst/>
          </a:prstGeom>
          <a:noFill/>
        </p:spPr>
        <p:txBody>
          <a:bodyPr wrap="square" rtlCol="0">
            <a:spAutoFit/>
          </a:bodyPr>
          <a:lstStyle/>
          <a:p>
            <a:r>
              <a:rPr lang="en-US" dirty="0" smtClean="0"/>
              <a:t>Colorado </a:t>
            </a:r>
            <a:r>
              <a:rPr lang="en-US" dirty="0"/>
              <a:t>Potato Beetle</a:t>
            </a:r>
          </a:p>
          <a:p>
            <a:r>
              <a:rPr lang="en-US" dirty="0"/>
              <a:t/>
            </a:r>
            <a:br>
              <a:rPr lang="en-US" dirty="0"/>
            </a:br>
            <a:endParaRPr lang="en-US" dirty="0"/>
          </a:p>
        </p:txBody>
      </p:sp>
    </p:spTree>
    <p:extLst>
      <p:ext uri="{BB962C8B-B14F-4D97-AF65-F5344CB8AC3E}">
        <p14:creationId xmlns:p14="http://schemas.microsoft.com/office/powerpoint/2010/main" val="327816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895600"/>
            <a:ext cx="8229600" cy="3581400"/>
          </a:xfrm>
        </p:spPr>
        <p:txBody>
          <a:bodyPr>
            <a:normAutofit fontScale="85000" lnSpcReduction="20000"/>
          </a:bodyPr>
          <a:lstStyle/>
          <a:p>
            <a:pPr marL="0" indent="0">
              <a:buNone/>
            </a:pPr>
            <a:r>
              <a:rPr lang="en-US" sz="2000" dirty="0">
                <a:solidFill>
                  <a:schemeClr val="tx1"/>
                </a:solidFill>
              </a:rPr>
              <a:t>Adult females look like hard or soft bumps on stems, leaves, or fruit; males are minute flying insects and larvae are tiny, soft, crawling insects with threadlike mouthparts. They can be found on many fruits, indoor plants, ornamental shrubs, and trees throughout North America. All stages suck plant sap, therefore weakening plants. Plants become yellow, drop leaves, and may die. Honeydew is also excreted onto foliage and fruit. For control:</a:t>
            </a:r>
          </a:p>
          <a:p>
            <a:pPr lvl="1"/>
            <a:r>
              <a:rPr lang="en-US" sz="1800" dirty="0"/>
              <a:t>Prune out infested plant parts</a:t>
            </a:r>
          </a:p>
          <a:p>
            <a:pPr lvl="1"/>
            <a:r>
              <a:rPr lang="en-US" sz="1800" dirty="0"/>
              <a:t>Encourage native predators</a:t>
            </a:r>
          </a:p>
          <a:p>
            <a:pPr lvl="1"/>
            <a:r>
              <a:rPr lang="en-US" sz="1800" dirty="0"/>
              <a:t>Scrub scales gently from twigs with soft brush and soapy water, and rinse well</a:t>
            </a:r>
          </a:p>
          <a:p>
            <a:pPr lvl="1"/>
            <a:r>
              <a:rPr lang="en-US" sz="1800" dirty="0"/>
              <a:t>Apply dormant or summer oil sprays</a:t>
            </a:r>
          </a:p>
          <a:p>
            <a:pPr lvl="1"/>
            <a:r>
              <a:rPr lang="en-US" sz="1800" dirty="0"/>
              <a:t>Spray </a:t>
            </a:r>
            <a:r>
              <a:rPr lang="en-US" sz="1800" dirty="0" smtClean="0"/>
              <a:t>with neem oil</a:t>
            </a:r>
            <a:endParaRPr lang="en-US" sz="1800" dirty="0"/>
          </a:p>
          <a:p>
            <a:pPr lvl="1"/>
            <a:r>
              <a:rPr lang="en-US" sz="1800" dirty="0"/>
              <a:t>This content is created and maintained by a third party, and imported onto this page to help users provide their email addresses. You may be able to find more information about this and similar content at piano.io</a:t>
            </a:r>
          </a:p>
          <a:p>
            <a:r>
              <a:rPr lang="en-US" sz="2000" dirty="0"/>
              <a:t/>
            </a:r>
            <a:br>
              <a:rPr lang="en-US" sz="2000" dirty="0"/>
            </a:br>
            <a:endParaRPr lang="en-US" dirty="0"/>
          </a:p>
        </p:txBody>
      </p:sp>
      <p:sp>
        <p:nvSpPr>
          <p:cNvPr id="4" name="TextBox 3"/>
          <p:cNvSpPr txBox="1"/>
          <p:nvPr/>
        </p:nvSpPr>
        <p:spPr>
          <a:xfrm>
            <a:off x="2514600" y="457200"/>
            <a:ext cx="806631" cy="369332"/>
          </a:xfrm>
          <a:prstGeom prst="rect">
            <a:avLst/>
          </a:prstGeom>
          <a:noFill/>
        </p:spPr>
        <p:txBody>
          <a:bodyPr wrap="none" rtlCol="0">
            <a:spAutoFit/>
          </a:bodyPr>
          <a:lstStyle/>
          <a:p>
            <a:r>
              <a:rPr lang="en-US" dirty="0" smtClean="0"/>
              <a:t>Aphids</a:t>
            </a:r>
            <a:endParaRPr lang="en-US" dirty="0"/>
          </a:p>
        </p:txBody>
      </p:sp>
      <p:pic>
        <p:nvPicPr>
          <p:cNvPr id="153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34408"/>
            <a:ext cx="4415287" cy="258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21789" y="1676400"/>
            <a:ext cx="758541" cy="369332"/>
          </a:xfrm>
          <a:prstGeom prst="rect">
            <a:avLst/>
          </a:prstGeom>
          <a:noFill/>
        </p:spPr>
        <p:txBody>
          <a:bodyPr wrap="none" rtlCol="0">
            <a:spAutoFit/>
          </a:bodyPr>
          <a:lstStyle/>
          <a:p>
            <a:r>
              <a:rPr lang="en-US" dirty="0" smtClean="0"/>
              <a:t>Scales</a:t>
            </a:r>
            <a:endParaRPr lang="en-US" dirty="0"/>
          </a:p>
        </p:txBody>
      </p:sp>
    </p:spTree>
    <p:extLst>
      <p:ext uri="{BB962C8B-B14F-4D97-AF65-F5344CB8AC3E}">
        <p14:creationId xmlns:p14="http://schemas.microsoft.com/office/powerpoint/2010/main" val="1982585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14600"/>
            <a:ext cx="8839200" cy="4495800"/>
          </a:xfrm>
        </p:spPr>
        <p:txBody>
          <a:bodyPr>
            <a:normAutofit fontScale="47500" lnSpcReduction="20000"/>
          </a:bodyPr>
          <a:lstStyle/>
          <a:p>
            <a:pPr marL="0" indent="0">
              <a:buNone/>
            </a:pPr>
            <a:r>
              <a:rPr lang="en-US" sz="2900" dirty="0"/>
              <a:t>The problem is that groundhogs—also known as </a:t>
            </a:r>
            <a:r>
              <a:rPr lang="en-US" sz="2900" b="1" dirty="0"/>
              <a:t>woodchucks</a:t>
            </a:r>
            <a:r>
              <a:rPr lang="en-US" sz="2900" dirty="0"/>
              <a:t> or </a:t>
            </a:r>
            <a:r>
              <a:rPr lang="en-US" sz="2900" b="1" dirty="0"/>
              <a:t>whistle-pigs</a:t>
            </a:r>
            <a:r>
              <a:rPr lang="en-US" sz="2900" dirty="0"/>
              <a:t>—are binge eaters who can wipe out your vegetable garden in a matter of minutes. They climb, they burrow, they swim, and they eat—an adult consumes about a pound to a pound-and-a-half of vegetation daily. Between spring and fall, they double their body weight</a:t>
            </a:r>
            <a:r>
              <a:rPr lang="en-US" sz="2900" dirty="0" smtClean="0"/>
              <a:t>.</a:t>
            </a:r>
          </a:p>
          <a:p>
            <a:pPr marL="0" indent="0">
              <a:buNone/>
            </a:pPr>
            <a:r>
              <a:rPr lang="en-US" sz="2900" dirty="0"/>
              <a:t>Soon after they emerge from a winter’s hibernation, they mate, giving birth in mid-spring—at a time when the picking are at their slimmest. </a:t>
            </a:r>
            <a:r>
              <a:rPr lang="en-US" sz="2900" dirty="0"/>
              <a:t>Groundhogs will often devour your seedlings before they even have time to </a:t>
            </a:r>
            <a:r>
              <a:rPr lang="en-US" sz="2900" dirty="0" smtClean="0"/>
              <a:t>grow. Groundhogs </a:t>
            </a:r>
            <a:r>
              <a:rPr lang="en-US" sz="2900" dirty="0"/>
              <a:t>eat mostly during the early morning and afternoon, so try to see when your garden is receiving the most damage. These creatures will also gnaw and claw at fruit trees, so check your trees for any such marks</a:t>
            </a:r>
            <a:r>
              <a:rPr lang="en-US" sz="2900" dirty="0" smtClean="0"/>
              <a:t>.</a:t>
            </a:r>
          </a:p>
          <a:p>
            <a:pPr marL="0" indent="0">
              <a:buNone/>
            </a:pPr>
            <a:endParaRPr lang="en-US" sz="2000" dirty="0" smtClean="0"/>
          </a:p>
          <a:p>
            <a:r>
              <a:rPr lang="en-US" sz="2500" dirty="0"/>
              <a:t>Sprinkle blood meal, ground black pepper, dried blood, or talcum powder around the perimeter of your garden. </a:t>
            </a:r>
          </a:p>
          <a:p>
            <a:r>
              <a:rPr lang="en-US" sz="2500" dirty="0"/>
              <a:t>Puree and strain hot peppers and garlic, mix them with water and enough liquid soap to make it stick, and spray it liberally around the garden.</a:t>
            </a:r>
          </a:p>
          <a:p>
            <a:r>
              <a:rPr lang="en-US" sz="2500" dirty="0"/>
              <a:t>Put some harmless but strong-smelling substance just inside the burrow (such as urine-saturated clumps of kitty litter). Loosely seal the entrance, so the smell stays </a:t>
            </a:r>
            <a:r>
              <a:rPr lang="en-US" sz="2500" dirty="0" smtClean="0"/>
              <a:t>inside. Fox</a:t>
            </a:r>
            <a:r>
              <a:rPr lang="en-US" sz="2500" dirty="0"/>
              <a:t>, coyote, wolf, and bobcat urines are among the </a:t>
            </a:r>
            <a:r>
              <a:rPr lang="en-US" sz="2500" dirty="0" smtClean="0"/>
              <a:t>scents </a:t>
            </a:r>
            <a:r>
              <a:rPr lang="en-US" sz="2500" dirty="0"/>
              <a:t>now sold as groundhog repellents.</a:t>
            </a:r>
          </a:p>
          <a:p>
            <a:r>
              <a:rPr lang="en-US" sz="2500" dirty="0"/>
              <a:t>Eliminate woodpiles and other places where groundhogs nest.</a:t>
            </a:r>
          </a:p>
          <a:p>
            <a:r>
              <a:rPr lang="en-US" sz="2500" dirty="0"/>
              <a:t>Keep undergrowth and grass cover low to deter groundhogs.</a:t>
            </a:r>
          </a:p>
          <a:p>
            <a:r>
              <a:rPr lang="en-US" sz="2500" dirty="0"/>
              <a:t>Groundhogs are always looking for vacant burrows. Close down their tunnel systems. </a:t>
            </a:r>
          </a:p>
          <a:p>
            <a:r>
              <a:rPr lang="en-US" sz="2500" dirty="0"/>
              <a:t>Unfortunately, humane traps and relocation may be the only solution. </a:t>
            </a:r>
          </a:p>
          <a:p>
            <a:r>
              <a:rPr lang="en-US" sz="2500" dirty="0"/>
              <a:t>The best woodchuck deterrent is a fence. </a:t>
            </a:r>
            <a:r>
              <a:rPr lang="en-US" sz="2500" dirty="0" smtClean="0"/>
              <a:t>Since </a:t>
            </a:r>
            <a:r>
              <a:rPr lang="en-US" sz="2500" dirty="0"/>
              <a:t>groundhogs climb and also burrow, you’ll need to build a secure enclosure using six-foot-wide woven-wire fencing. Above ground, the fence should be about four feet high, with the top 12 inches unattached to fence posts (i.e., floppy and facing away from the garden, so that when a groundhog tries to go over the top, its weight will flip it back). The two feet of fencing buried underground should form an L-shape, with 12 inches going straight down and the bottom 12 inches bent at a right angle away from the garden.</a:t>
            </a:r>
          </a:p>
          <a:p>
            <a:r>
              <a:rPr lang="en-US" sz="2500" dirty="0"/>
              <a:t>An apron of weighed-down black plastic around the garden discourages some </a:t>
            </a:r>
            <a:r>
              <a:rPr lang="en-US" sz="2500" dirty="0" smtClean="0"/>
              <a:t>diggers.</a:t>
            </a:r>
            <a:endParaRPr lang="en-US" sz="2500" dirty="0"/>
          </a:p>
          <a:p>
            <a:pPr marL="0" indent="0">
              <a:buNone/>
            </a:pPr>
            <a:r>
              <a:rPr lang="en-US" sz="2500" dirty="0"/>
              <a:t/>
            </a:r>
            <a:br>
              <a:rPr lang="en-US" sz="2500" dirty="0"/>
            </a:br>
            <a:endParaRPr lang="en-US" sz="2500" dirty="0"/>
          </a:p>
        </p:txBody>
      </p:sp>
      <p:sp>
        <p:nvSpPr>
          <p:cNvPr id="4" name="TextBox 3"/>
          <p:cNvSpPr txBox="1"/>
          <p:nvPr/>
        </p:nvSpPr>
        <p:spPr>
          <a:xfrm>
            <a:off x="2514600" y="457200"/>
            <a:ext cx="806631" cy="369332"/>
          </a:xfrm>
          <a:prstGeom prst="rect">
            <a:avLst/>
          </a:prstGeom>
          <a:noFill/>
        </p:spPr>
        <p:txBody>
          <a:bodyPr wrap="none" rtlCol="0">
            <a:spAutoFit/>
          </a:bodyPr>
          <a:lstStyle/>
          <a:p>
            <a:r>
              <a:rPr lang="en-US" dirty="0" smtClean="0"/>
              <a:t>Aphids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2842"/>
            <a:ext cx="3886200" cy="2301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200" y="457200"/>
            <a:ext cx="1222001" cy="369332"/>
          </a:xfrm>
          <a:prstGeom prst="rect">
            <a:avLst/>
          </a:prstGeom>
          <a:noFill/>
        </p:spPr>
        <p:txBody>
          <a:bodyPr wrap="none" rtlCol="0">
            <a:spAutoFit/>
          </a:bodyPr>
          <a:lstStyle/>
          <a:p>
            <a:r>
              <a:rPr lang="en-US" dirty="0" smtClean="0"/>
              <a:t>Groundhog</a:t>
            </a:r>
            <a:endParaRPr lang="en-US" dirty="0"/>
          </a:p>
        </p:txBody>
      </p:sp>
    </p:spTree>
    <p:extLst>
      <p:ext uri="{BB962C8B-B14F-4D97-AF65-F5344CB8AC3E}">
        <p14:creationId xmlns:p14="http://schemas.microsoft.com/office/powerpoint/2010/main" val="303472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0"/>
            <a:ext cx="8229600" cy="3200400"/>
          </a:xfrm>
        </p:spPr>
        <p:txBody>
          <a:bodyPr>
            <a:normAutofit/>
          </a:bodyPr>
          <a:lstStyle/>
          <a:p>
            <a:pPr marL="0" indent="0">
              <a:buNone/>
            </a:pPr>
            <a:r>
              <a:rPr lang="en-US" dirty="0" smtClean="0">
                <a:solidFill>
                  <a:schemeClr val="tx1"/>
                </a:solidFill>
              </a:rPr>
              <a:t>No</a:t>
            </a:r>
            <a:r>
              <a:rPr lang="en-US" dirty="0">
                <a:solidFill>
                  <a:schemeClr val="tx1"/>
                </a:solidFill>
              </a:rPr>
              <a:t>. 1: Choose </a:t>
            </a:r>
            <a:r>
              <a:rPr lang="en-US" b="1" dirty="0">
                <a:solidFill>
                  <a:schemeClr val="tx1"/>
                </a:solidFill>
              </a:rPr>
              <a:t>Deer</a:t>
            </a:r>
            <a:r>
              <a:rPr lang="en-US" dirty="0">
                <a:solidFill>
                  <a:schemeClr val="tx1"/>
                </a:solidFill>
              </a:rPr>
              <a:t>-Resistant Outdoor Plants. </a:t>
            </a:r>
          </a:p>
          <a:p>
            <a:pPr marL="0" indent="0">
              <a:buNone/>
            </a:pPr>
            <a:r>
              <a:rPr lang="en-US" dirty="0">
                <a:solidFill>
                  <a:schemeClr val="tx1"/>
                </a:solidFill>
              </a:rPr>
              <a:t>No. 2: Place Bar Soap Near Outdoor Plants. </a:t>
            </a:r>
          </a:p>
          <a:p>
            <a:pPr marL="0" indent="0">
              <a:buNone/>
            </a:pPr>
            <a:r>
              <a:rPr lang="en-US" dirty="0">
                <a:solidFill>
                  <a:schemeClr val="tx1"/>
                </a:solidFill>
              </a:rPr>
              <a:t>No. 3: Scatter Human Hair Around Outdoor Plants. </a:t>
            </a:r>
          </a:p>
          <a:p>
            <a:pPr marL="0" indent="0">
              <a:buNone/>
            </a:pPr>
            <a:r>
              <a:rPr lang="en-US" dirty="0">
                <a:solidFill>
                  <a:schemeClr val="tx1"/>
                </a:solidFill>
              </a:rPr>
              <a:t>No. 4: Apply a </a:t>
            </a:r>
            <a:r>
              <a:rPr lang="en-US" b="1" dirty="0">
                <a:solidFill>
                  <a:schemeClr val="tx1"/>
                </a:solidFill>
              </a:rPr>
              <a:t>Deer</a:t>
            </a:r>
            <a:r>
              <a:rPr lang="en-US" dirty="0">
                <a:solidFill>
                  <a:schemeClr val="tx1"/>
                </a:solidFill>
              </a:rPr>
              <a:t>-Repellant Spray to the Outdoor Plants. </a:t>
            </a:r>
          </a:p>
          <a:p>
            <a:pPr marL="0" indent="0">
              <a:buNone/>
            </a:pPr>
            <a:r>
              <a:rPr lang="en-US" dirty="0">
                <a:solidFill>
                  <a:schemeClr val="tx1"/>
                </a:solidFill>
              </a:rPr>
              <a:t>No. 5: Add a Motion Sensor Near the Outdoor Plants. </a:t>
            </a:r>
          </a:p>
          <a:p>
            <a:pPr marL="0" indent="0">
              <a:buNone/>
            </a:pPr>
            <a:r>
              <a:rPr lang="en-US" dirty="0">
                <a:solidFill>
                  <a:schemeClr val="tx1"/>
                </a:solidFill>
              </a:rPr>
              <a:t>No. 6: Physically </a:t>
            </a:r>
            <a:r>
              <a:rPr lang="en-US" b="1" dirty="0">
                <a:solidFill>
                  <a:schemeClr val="tx1"/>
                </a:solidFill>
              </a:rPr>
              <a:t>Protect Your Garden</a:t>
            </a:r>
            <a:r>
              <a:rPr lang="en-US" dirty="0">
                <a:solidFill>
                  <a:schemeClr val="tx1"/>
                </a:solidFill>
              </a:rPr>
              <a:t> Plants Against </a:t>
            </a:r>
            <a:r>
              <a:rPr lang="en-US" b="1" dirty="0">
                <a:solidFill>
                  <a:schemeClr val="tx1"/>
                </a:solidFill>
              </a:rPr>
              <a:t>Deer</a:t>
            </a:r>
            <a:r>
              <a:rPr lang="en-US" dirty="0">
                <a:solidFill>
                  <a:schemeClr val="tx1"/>
                </a:solidFill>
              </a:rPr>
              <a:t>.</a:t>
            </a:r>
          </a:p>
          <a:p>
            <a:pPr marL="0" indent="0" algn="ctr">
              <a:buNone/>
            </a:pPr>
            <a:endParaRPr lang="en-US" dirty="0"/>
          </a:p>
        </p:txBody>
      </p:sp>
      <p:sp>
        <p:nvSpPr>
          <p:cNvPr id="2" name="AutoShape 2" descr="Image result for deer munching plans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5660"/>
            <a:ext cx="3962400" cy="262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64169" y="1508819"/>
            <a:ext cx="780983" cy="461665"/>
          </a:xfrm>
          <a:prstGeom prst="rect">
            <a:avLst/>
          </a:prstGeom>
          <a:noFill/>
        </p:spPr>
        <p:txBody>
          <a:bodyPr wrap="none" rtlCol="0">
            <a:spAutoFit/>
          </a:bodyPr>
          <a:lstStyle/>
          <a:p>
            <a:r>
              <a:rPr lang="en-US" sz="2400" dirty="0" smtClean="0"/>
              <a:t>Deer</a:t>
            </a:r>
            <a:endParaRPr lang="en-US" dirty="0"/>
          </a:p>
        </p:txBody>
      </p:sp>
    </p:spTree>
    <p:extLst>
      <p:ext uri="{BB962C8B-B14F-4D97-AF65-F5344CB8AC3E}">
        <p14:creationId xmlns:p14="http://schemas.microsoft.com/office/powerpoint/2010/main" val="42265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763000" cy="6586418"/>
          </a:xfrm>
          <a:prstGeom prst="rect">
            <a:avLst/>
          </a:prstGeom>
        </p:spPr>
        <p:txBody>
          <a:bodyPr wrap="square">
            <a:spAutoFit/>
          </a:bodyPr>
          <a:lstStyle/>
          <a:p>
            <a:r>
              <a:rPr lang="en-US" dirty="0"/>
              <a:t>Fortunately, nature offers plenty of non-toxic ways to discourage and manage detrimental insects. The following </a:t>
            </a:r>
            <a:r>
              <a:rPr lang="en-US" dirty="0" smtClean="0"/>
              <a:t>6 steps </a:t>
            </a:r>
            <a:r>
              <a:rPr lang="en-US" dirty="0"/>
              <a:t>can help a gardener reduce pest problems without toxic chemicals. </a:t>
            </a:r>
            <a:r>
              <a:rPr lang="en-US" u="sng" dirty="0"/>
              <a:t>Remember: Prevention is always the first and best line of attack.</a:t>
            </a:r>
          </a:p>
          <a:p>
            <a:r>
              <a:rPr lang="en-US" b="1" dirty="0">
                <a:solidFill>
                  <a:srgbClr val="00B050"/>
                </a:solidFill>
              </a:rPr>
              <a:t>1. Build Healthy Soil</a:t>
            </a:r>
          </a:p>
          <a:p>
            <a:r>
              <a:rPr lang="en-US" sz="1600" dirty="0"/>
              <a:t>Soil supplies the nutrients, water, oxygen, and root support that plants need to thrive. Research shows that the healthier the soil, the better plants are able to withstand pest </a:t>
            </a:r>
            <a:r>
              <a:rPr lang="en-US" sz="1600" dirty="0" smtClean="0"/>
              <a:t>attacks.</a:t>
            </a:r>
            <a:r>
              <a:rPr lang="en-US" sz="1600" baseline="30000" dirty="0"/>
              <a:t> </a:t>
            </a:r>
            <a:r>
              <a:rPr lang="en-US" sz="1600" dirty="0" smtClean="0"/>
              <a:t>Building </a:t>
            </a:r>
            <a:r>
              <a:rPr lang="en-US" sz="1600" dirty="0"/>
              <a:t>healthy, fertile, living soil is the most important way to prevent pest problems.</a:t>
            </a:r>
          </a:p>
          <a:p>
            <a:r>
              <a:rPr lang="en-US" dirty="0"/>
              <a:t>Build healthy soil with these five practices:</a:t>
            </a:r>
          </a:p>
          <a:p>
            <a:pPr lvl="1"/>
            <a:r>
              <a:rPr lang="en-US" b="1" dirty="0"/>
              <a:t>• </a:t>
            </a:r>
            <a:r>
              <a:rPr lang="en-US" sz="1400" b="1" dirty="0"/>
              <a:t>Limit Soil Disturbance</a:t>
            </a:r>
            <a:r>
              <a:rPr lang="en-US" sz="1400" dirty="0"/>
              <a:t/>
            </a:r>
            <a:br>
              <a:rPr lang="en-US" sz="1400" dirty="0"/>
            </a:br>
            <a:r>
              <a:rPr lang="en-US" sz="1400" dirty="0" smtClean="0"/>
              <a:t>    A </a:t>
            </a:r>
            <a:r>
              <a:rPr lang="en-US" sz="1400" dirty="0"/>
              <a:t>growing body of research suggests that routinely turning the soil has various </a:t>
            </a:r>
            <a:r>
              <a:rPr lang="en-US" sz="1400" dirty="0" smtClean="0"/>
              <a:t>drawbacks.</a:t>
            </a:r>
            <a:r>
              <a:rPr lang="en-US" sz="1400" baseline="30000" dirty="0"/>
              <a:t> </a:t>
            </a:r>
            <a:r>
              <a:rPr lang="en-US" sz="1400" dirty="0" smtClean="0"/>
              <a:t> It </a:t>
            </a:r>
            <a:r>
              <a:rPr lang="en-US" sz="1400" dirty="0"/>
              <a:t>leaves the soil </a:t>
            </a:r>
            <a:r>
              <a:rPr lang="en-US" sz="1400" dirty="0" smtClean="0"/>
              <a:t/>
            </a:r>
            <a:br>
              <a:rPr lang="en-US" sz="1400" dirty="0" smtClean="0"/>
            </a:br>
            <a:r>
              <a:rPr lang="en-US" sz="1400" dirty="0" smtClean="0"/>
              <a:t>    surface </a:t>
            </a:r>
            <a:r>
              <a:rPr lang="en-US" sz="1400" dirty="0"/>
              <a:t>bare, encourages runoff, causes soil compaction and erosion, and harms soil microbes and </a:t>
            </a:r>
            <a:r>
              <a:rPr lang="en-US" sz="1400" dirty="0" smtClean="0"/>
              <a:t>earthworms.</a:t>
            </a:r>
            <a:r>
              <a:rPr lang="en-US" sz="1400" baseline="30000" dirty="0"/>
              <a:t> </a:t>
            </a:r>
            <a:r>
              <a:rPr lang="en-US" sz="1400" dirty="0" smtClean="0"/>
              <a:t> </a:t>
            </a:r>
          </a:p>
          <a:p>
            <a:pPr lvl="1"/>
            <a:r>
              <a:rPr lang="en-US" sz="1400" dirty="0"/>
              <a:t> </a:t>
            </a:r>
            <a:r>
              <a:rPr lang="en-US" sz="1400" dirty="0" smtClean="0"/>
              <a:t>   Keeping </a:t>
            </a:r>
            <a:r>
              <a:rPr lang="en-US" sz="1400" dirty="0"/>
              <a:t>disturbance to a minimum preserves the living systems in soil. Instead, layer amendments on top, and </a:t>
            </a:r>
            <a:r>
              <a:rPr lang="en-US" sz="1400" dirty="0" smtClean="0"/>
              <a:t>let</a:t>
            </a:r>
          </a:p>
          <a:p>
            <a:pPr lvl="1"/>
            <a:r>
              <a:rPr lang="en-US" sz="1400" dirty="0"/>
              <a:t> </a:t>
            </a:r>
            <a:r>
              <a:rPr lang="en-US" sz="1400" dirty="0" smtClean="0"/>
              <a:t>   </a:t>
            </a:r>
            <a:r>
              <a:rPr lang="en-US" sz="1400" dirty="0"/>
              <a:t>the earthworms aerate the soil.</a:t>
            </a:r>
          </a:p>
          <a:p>
            <a:pPr lvl="1"/>
            <a:r>
              <a:rPr lang="en-US" sz="1400" b="1" dirty="0"/>
              <a:t>• Compost</a:t>
            </a:r>
            <a:r>
              <a:rPr lang="en-US" sz="1400" dirty="0"/>
              <a:t/>
            </a:r>
            <a:br>
              <a:rPr lang="en-US" sz="1400" dirty="0"/>
            </a:br>
            <a:r>
              <a:rPr lang="en-US" sz="1400" dirty="0" smtClean="0"/>
              <a:t>    Start </a:t>
            </a:r>
            <a:r>
              <a:rPr lang="en-US" sz="1400" dirty="0"/>
              <a:t>a </a:t>
            </a:r>
            <a:r>
              <a:rPr lang="en-US" sz="1400" dirty="0" smtClean="0"/>
              <a:t>compost bin and </a:t>
            </a:r>
            <a:r>
              <a:rPr lang="en-US" sz="1400" dirty="0"/>
              <a:t>add one to two inches of well-decomposed compost to the garden each spring </a:t>
            </a:r>
            <a:r>
              <a:rPr lang="en-US" sz="1400" dirty="0" smtClean="0"/>
              <a:t>to</a:t>
            </a:r>
            <a:br>
              <a:rPr lang="en-US" sz="1400" dirty="0" smtClean="0"/>
            </a:br>
            <a:r>
              <a:rPr lang="en-US" sz="1400" dirty="0" smtClean="0"/>
              <a:t>    </a:t>
            </a:r>
            <a:r>
              <a:rPr lang="en-US" sz="1400" dirty="0"/>
              <a:t>supplement nutrition in the soil and encourage a desirable soil structure.</a:t>
            </a:r>
          </a:p>
          <a:p>
            <a:pPr lvl="1"/>
            <a:r>
              <a:rPr lang="en-US" sz="1400" b="1" dirty="0"/>
              <a:t>• Mulch</a:t>
            </a:r>
            <a:r>
              <a:rPr lang="en-US" sz="1400" dirty="0"/>
              <a:t/>
            </a:r>
            <a:br>
              <a:rPr lang="en-US" sz="1400" dirty="0"/>
            </a:br>
            <a:r>
              <a:rPr lang="en-US" sz="1400" dirty="0" smtClean="0"/>
              <a:t>    Add </a:t>
            </a:r>
            <a:r>
              <a:rPr lang="en-US" sz="1400" dirty="0"/>
              <a:t>two to four inches of grass clippings or mowed leaves to the garden when plants are about four inches high </a:t>
            </a:r>
            <a:r>
              <a:rPr lang="en-US" sz="1400" dirty="0" smtClean="0"/>
              <a:t>  </a:t>
            </a:r>
          </a:p>
          <a:p>
            <a:pPr lvl="1"/>
            <a:r>
              <a:rPr lang="en-US" sz="1400" dirty="0"/>
              <a:t> </a:t>
            </a:r>
            <a:r>
              <a:rPr lang="en-US" sz="1400" dirty="0" smtClean="0"/>
              <a:t>   to </a:t>
            </a:r>
            <a:r>
              <a:rPr lang="en-US" sz="1400" dirty="0"/>
              <a:t>reduce water evaporation, suppress weeds, moderate soil temperature, prevent soil compaction, and add </a:t>
            </a:r>
            <a:r>
              <a:rPr lang="en-US" sz="1400" dirty="0" smtClean="0"/>
              <a:t/>
            </a:r>
            <a:br>
              <a:rPr lang="en-US" sz="1400" dirty="0" smtClean="0"/>
            </a:br>
            <a:r>
              <a:rPr lang="en-US" sz="1400" dirty="0" smtClean="0"/>
              <a:t>    slowly-decomposing </a:t>
            </a:r>
            <a:r>
              <a:rPr lang="en-US" sz="1400" dirty="0"/>
              <a:t>organic matter to the soil.</a:t>
            </a:r>
          </a:p>
          <a:p>
            <a:pPr lvl="1"/>
            <a:r>
              <a:rPr lang="en-US" sz="1400" b="1" dirty="0"/>
              <a:t>• Rotate crops</a:t>
            </a:r>
            <a:r>
              <a:rPr lang="en-US" sz="1400" dirty="0"/>
              <a:t/>
            </a:r>
            <a:br>
              <a:rPr lang="en-US" sz="1400" dirty="0"/>
            </a:br>
            <a:r>
              <a:rPr lang="en-US" sz="1400" dirty="0" smtClean="0"/>
              <a:t>    Crop </a:t>
            </a:r>
            <a:r>
              <a:rPr lang="en-US" sz="1400" dirty="0"/>
              <a:t>yields decrease when plants are repeatedly sown in the same beds. That’s partly because soil-dwelling </a:t>
            </a:r>
            <a:r>
              <a:rPr lang="en-US" sz="1400" dirty="0" smtClean="0"/>
              <a:t/>
            </a:r>
            <a:br>
              <a:rPr lang="en-US" sz="1400" dirty="0" smtClean="0"/>
            </a:br>
            <a:r>
              <a:rPr lang="en-US" sz="1400" dirty="0" smtClean="0"/>
              <a:t>    pest </a:t>
            </a:r>
            <a:r>
              <a:rPr lang="en-US" sz="1400" dirty="0"/>
              <a:t>populations, such as grubs, wireworms, and maggots, increase. </a:t>
            </a:r>
            <a:r>
              <a:rPr lang="en-US" sz="1400" dirty="0" smtClean="0"/>
              <a:t> Rotate plant families</a:t>
            </a:r>
            <a:r>
              <a:rPr lang="en-US" sz="1400" dirty="0"/>
              <a:t> to new beds </a:t>
            </a:r>
            <a:r>
              <a:rPr lang="en-US" sz="1400" dirty="0" smtClean="0"/>
              <a:t>each</a:t>
            </a:r>
            <a:br>
              <a:rPr lang="en-US" sz="1400" dirty="0" smtClean="0"/>
            </a:br>
            <a:r>
              <a:rPr lang="en-US" sz="1400" dirty="0" smtClean="0"/>
              <a:t>    </a:t>
            </a:r>
            <a:r>
              <a:rPr lang="en-US" sz="1400" dirty="0"/>
              <a:t>season to keep pests on the run.</a:t>
            </a:r>
          </a:p>
          <a:p>
            <a:pPr lvl="1"/>
            <a:r>
              <a:rPr lang="en-US" sz="1400" b="1" dirty="0"/>
              <a:t>• Plant cover crops</a:t>
            </a:r>
            <a:r>
              <a:rPr lang="en-US" sz="1400" dirty="0"/>
              <a:t/>
            </a:r>
            <a:br>
              <a:rPr lang="en-US" sz="1400" dirty="0"/>
            </a:br>
            <a:r>
              <a:rPr lang="en-US" sz="1400" dirty="0" smtClean="0"/>
              <a:t>    At </a:t>
            </a:r>
            <a:r>
              <a:rPr lang="en-US" sz="1400" dirty="0"/>
              <a:t>the end of the growing season, plant </a:t>
            </a:r>
            <a:r>
              <a:rPr lang="en-US" sz="1400" dirty="0" smtClean="0"/>
              <a:t>a crop cover </a:t>
            </a:r>
            <a:r>
              <a:rPr lang="en-US" sz="1400" dirty="0"/>
              <a:t>such as ryegrass, peas, or clover, to enhance the soil’s </a:t>
            </a:r>
            <a:r>
              <a:rPr lang="en-US" sz="1400" dirty="0" smtClean="0"/>
              <a:t/>
            </a:r>
            <a:br>
              <a:rPr lang="en-US" sz="1400" dirty="0" smtClean="0"/>
            </a:br>
            <a:r>
              <a:rPr lang="en-US" sz="1400" dirty="0" smtClean="0"/>
              <a:t>    fertility</a:t>
            </a:r>
            <a:r>
              <a:rPr lang="en-US" sz="1400" dirty="0"/>
              <a:t>, lessen erosion over winter months, suppress weeds, and improve the soil structure. In spring, cover the </a:t>
            </a:r>
            <a:r>
              <a:rPr lang="en-US" sz="1400" dirty="0" smtClean="0"/>
              <a:t/>
            </a:r>
            <a:br>
              <a:rPr lang="en-US" sz="1400" dirty="0" smtClean="0"/>
            </a:br>
            <a:r>
              <a:rPr lang="en-US" sz="1400" dirty="0" smtClean="0"/>
              <a:t>    crop </a:t>
            </a:r>
            <a:r>
              <a:rPr lang="en-US" sz="1400" dirty="0"/>
              <a:t>with mulch or allow chickens to graze</a:t>
            </a:r>
            <a:r>
              <a:rPr lang="en-US" sz="1400" dirty="0" smtClean="0"/>
              <a:t>.</a:t>
            </a:r>
            <a:endParaRPr lang="en-US" sz="1400" dirty="0"/>
          </a:p>
        </p:txBody>
      </p:sp>
    </p:spTree>
    <p:extLst>
      <p:ext uri="{BB962C8B-B14F-4D97-AF65-F5344CB8AC3E}">
        <p14:creationId xmlns:p14="http://schemas.microsoft.com/office/powerpoint/2010/main" val="179345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sects That Benefit The Garden"/>
          <p:cNvPicPr>
            <a:picLocks noChangeAspect="1" noChangeArrowheads="1"/>
          </p:cNvPicPr>
          <p:nvPr/>
        </p:nvPicPr>
        <p:blipFill rotWithShape="1">
          <a:blip r:embed="rId2">
            <a:extLst>
              <a:ext uri="{28A0092B-C50C-407E-A947-70E740481C1C}">
                <a14:useLocalDpi xmlns:a14="http://schemas.microsoft.com/office/drawing/2010/main" val="0"/>
              </a:ext>
            </a:extLst>
          </a:blip>
          <a:srcRect t="9759"/>
          <a:stretch/>
        </p:blipFill>
        <p:spPr bwMode="auto">
          <a:xfrm>
            <a:off x="4191000" y="381000"/>
            <a:ext cx="4625196" cy="5982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04800"/>
            <a:ext cx="3657600" cy="1846659"/>
          </a:xfrm>
          <a:prstGeom prst="rect">
            <a:avLst/>
          </a:prstGeom>
          <a:noFill/>
        </p:spPr>
        <p:txBody>
          <a:bodyPr wrap="square" rtlCol="0">
            <a:spAutoFit/>
          </a:bodyPr>
          <a:lstStyle/>
          <a:p>
            <a:r>
              <a:rPr lang="en-US" b="1" dirty="0">
                <a:solidFill>
                  <a:srgbClr val="00B050"/>
                </a:solidFill>
              </a:rPr>
              <a:t>2. Attract Beneficial Predators</a:t>
            </a:r>
          </a:p>
          <a:p>
            <a:r>
              <a:rPr lang="en-US" sz="1600" dirty="0"/>
              <a:t>Remember, not all bugs are bad. Many actually help plants grow by pollinating, decomposing waste, and gobbling up pests. The trick is to know which bugs benefit your plants and which can become a problem.</a:t>
            </a:r>
          </a:p>
        </p:txBody>
      </p:sp>
      <p:sp>
        <p:nvSpPr>
          <p:cNvPr id="6" name="TextBox 5"/>
          <p:cNvSpPr txBox="1"/>
          <p:nvPr/>
        </p:nvSpPr>
        <p:spPr>
          <a:xfrm>
            <a:off x="381000" y="2133527"/>
            <a:ext cx="3657600" cy="4247317"/>
          </a:xfrm>
          <a:prstGeom prst="rect">
            <a:avLst/>
          </a:prstGeom>
          <a:noFill/>
        </p:spPr>
        <p:txBody>
          <a:bodyPr wrap="square" rtlCol="0">
            <a:spAutoFit/>
          </a:bodyPr>
          <a:lstStyle/>
          <a:p>
            <a:r>
              <a:rPr lang="en-US" sz="1600" dirty="0"/>
              <a:t>In general, keep the garden as diversified as possible and encourage year-round blooming to attract varying types of beneficial insects. The following plants are particularly attractive to the predators that help control pest populations</a:t>
            </a:r>
            <a:r>
              <a:rPr lang="en-US" sz="1600" dirty="0" smtClean="0"/>
              <a:t>:</a:t>
            </a:r>
            <a:endParaRPr lang="en-US" sz="1600" dirty="0"/>
          </a:p>
          <a:p>
            <a:pPr lvl="1"/>
            <a:r>
              <a:rPr lang="en-US" sz="1600" dirty="0"/>
              <a:t>• Native flowering plants, especially those with daisy-shape </a:t>
            </a:r>
            <a:r>
              <a:rPr lang="en-US" sz="1600" dirty="0" smtClean="0"/>
              <a:t>blooms</a:t>
            </a:r>
            <a:br>
              <a:rPr lang="en-US" sz="1600" dirty="0" smtClean="0"/>
            </a:br>
            <a:r>
              <a:rPr lang="en-US" sz="1600" dirty="0" smtClean="0"/>
              <a:t>• </a:t>
            </a:r>
            <a:r>
              <a:rPr lang="en-US" sz="1400" dirty="0"/>
              <a:t>Tansy</a:t>
            </a:r>
            <a:br>
              <a:rPr lang="en-US" sz="1400" dirty="0"/>
            </a:br>
            <a:r>
              <a:rPr lang="en-US" sz="1400" dirty="0"/>
              <a:t>• </a:t>
            </a:r>
            <a:r>
              <a:rPr lang="en-US" sz="1400" dirty="0" smtClean="0"/>
              <a:t>Fennel</a:t>
            </a:r>
            <a:r>
              <a:rPr lang="en-US" sz="1400" dirty="0"/>
              <a:t/>
            </a:r>
            <a:br>
              <a:rPr lang="en-US" sz="1400" dirty="0"/>
            </a:br>
            <a:r>
              <a:rPr lang="en-US" sz="1400" dirty="0"/>
              <a:t>• Mint</a:t>
            </a:r>
            <a:br>
              <a:rPr lang="en-US" sz="1400" dirty="0"/>
            </a:br>
            <a:r>
              <a:rPr lang="en-US" sz="1400" dirty="0"/>
              <a:t>• Carrots</a:t>
            </a:r>
            <a:br>
              <a:rPr lang="en-US" sz="1400" dirty="0"/>
            </a:br>
            <a:r>
              <a:rPr lang="en-US" sz="1400" dirty="0"/>
              <a:t>• Dill</a:t>
            </a:r>
            <a:br>
              <a:rPr lang="en-US" sz="1400" dirty="0"/>
            </a:br>
            <a:r>
              <a:rPr lang="en-US" sz="1400" dirty="0"/>
              <a:t>• Sweet alyssum</a:t>
            </a:r>
            <a:br>
              <a:rPr lang="en-US" sz="1400" dirty="0"/>
            </a:br>
            <a:r>
              <a:rPr lang="en-US" sz="1400" dirty="0"/>
              <a:t>• Marigolds</a:t>
            </a:r>
            <a:br>
              <a:rPr lang="en-US" sz="1400" dirty="0"/>
            </a:br>
            <a:r>
              <a:rPr lang="en-US" sz="1400" dirty="0"/>
              <a:t>• Parsley</a:t>
            </a:r>
            <a:br>
              <a:rPr lang="en-US" sz="1400" dirty="0"/>
            </a:br>
            <a:r>
              <a:rPr lang="en-US" sz="1400" dirty="0"/>
              <a:t>• Coriander</a:t>
            </a:r>
            <a:br>
              <a:rPr lang="en-US" sz="1400" dirty="0"/>
            </a:br>
            <a:r>
              <a:rPr lang="en-US" sz="1400" dirty="0"/>
              <a:t>• Zinnia</a:t>
            </a:r>
          </a:p>
        </p:txBody>
      </p:sp>
    </p:spTree>
    <p:extLst>
      <p:ext uri="{BB962C8B-B14F-4D97-AF65-F5344CB8AC3E}">
        <p14:creationId xmlns:p14="http://schemas.microsoft.com/office/powerpoint/2010/main" val="311524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1" y="1295400"/>
            <a:ext cx="3806824" cy="4525963"/>
          </a:xfrm>
        </p:spPr>
        <p:txBody>
          <a:bodyPr/>
          <a:lstStyle/>
          <a:p>
            <a:pPr marL="0" indent="0">
              <a:buNone/>
            </a:pPr>
            <a:r>
              <a:rPr lang="en-US" b="1" dirty="0">
                <a:solidFill>
                  <a:srgbClr val="00B050"/>
                </a:solidFill>
              </a:rPr>
              <a:t>3. Monitor the Garden</a:t>
            </a:r>
          </a:p>
          <a:p>
            <a:pPr marL="0" indent="0">
              <a:buNone/>
            </a:pPr>
            <a:r>
              <a:rPr lang="en-US" sz="1800" dirty="0">
                <a:solidFill>
                  <a:schemeClr val="tx1"/>
                </a:solidFill>
              </a:rPr>
              <a:t>The truth is, every gardener will share some harvest with pests. Even in a garden with healthy soil that is buzzing with beneficial insects, it’s a good idea to closely monitor crops for pest damage. Be sure to check the undersides of leaves, where bugs hide and leave egg sacs.</a:t>
            </a:r>
          </a:p>
          <a:p>
            <a:endParaRPr lang="en-US" dirty="0"/>
          </a:p>
        </p:txBody>
      </p:sp>
      <p:pic>
        <p:nvPicPr>
          <p:cNvPr id="7170" name="Picture 2" descr="How to Recognize Garden Pests by Leaf Damage"/>
          <p:cNvPicPr>
            <a:picLocks noChangeAspect="1" noChangeArrowheads="1"/>
          </p:cNvPicPr>
          <p:nvPr/>
        </p:nvPicPr>
        <p:blipFill rotWithShape="1">
          <a:blip r:embed="rId2">
            <a:extLst>
              <a:ext uri="{28A0092B-C50C-407E-A947-70E740481C1C}">
                <a14:useLocalDpi xmlns:a14="http://schemas.microsoft.com/office/drawing/2010/main" val="0"/>
              </a:ext>
            </a:extLst>
          </a:blip>
          <a:srcRect t="1671" b="90283"/>
          <a:stretch/>
        </p:blipFill>
        <p:spPr bwMode="auto">
          <a:xfrm>
            <a:off x="4572000" y="381000"/>
            <a:ext cx="3806825" cy="636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w to Recognize Garden Pests by Leaf Damage"/>
          <p:cNvPicPr>
            <a:picLocks noChangeAspect="1" noChangeArrowheads="1"/>
          </p:cNvPicPr>
          <p:nvPr/>
        </p:nvPicPr>
        <p:blipFill rotWithShape="1">
          <a:blip r:embed="rId2">
            <a:extLst>
              <a:ext uri="{28A0092B-C50C-407E-A947-70E740481C1C}">
                <a14:useLocalDpi xmlns:a14="http://schemas.microsoft.com/office/drawing/2010/main" val="0"/>
              </a:ext>
            </a:extLst>
          </a:blip>
          <a:srcRect t="12350"/>
          <a:stretch/>
        </p:blipFill>
        <p:spPr bwMode="auto">
          <a:xfrm>
            <a:off x="381000" y="228599"/>
            <a:ext cx="3505200" cy="638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9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4525963"/>
          </a:xfrm>
        </p:spPr>
        <p:txBody>
          <a:bodyPr>
            <a:normAutofit fontScale="92500" lnSpcReduction="10000"/>
          </a:bodyPr>
          <a:lstStyle/>
          <a:p>
            <a:pPr marL="0" indent="0">
              <a:buNone/>
            </a:pPr>
            <a:r>
              <a:rPr lang="en-US" b="1" dirty="0">
                <a:solidFill>
                  <a:srgbClr val="00B050"/>
                </a:solidFill>
              </a:rPr>
              <a:t>4. Decide Whether to Tolerate or Take Action</a:t>
            </a:r>
          </a:p>
          <a:p>
            <a:r>
              <a:rPr lang="en-US" dirty="0">
                <a:solidFill>
                  <a:schemeClr val="tx1"/>
                </a:solidFill>
              </a:rPr>
              <a:t>If pest damage is minimal, organic gardeners may simply want to tolerate pests, since any pest control can also harm beneficial pollinators and predators.</a:t>
            </a:r>
          </a:p>
          <a:p>
            <a:r>
              <a:rPr lang="en-US" dirty="0">
                <a:solidFill>
                  <a:schemeClr val="tx1"/>
                </a:solidFill>
              </a:rPr>
              <a:t>It’s usually safe to eat slightly damaged produce, so long as you follow these rules of </a:t>
            </a:r>
            <a:r>
              <a:rPr lang="en-US" dirty="0" smtClean="0">
                <a:solidFill>
                  <a:schemeClr val="tx1"/>
                </a:solidFill>
              </a:rPr>
              <a:t>thumb:</a:t>
            </a:r>
          </a:p>
          <a:p>
            <a:pPr marL="365760" lvl="1" indent="0">
              <a:buNone/>
            </a:pPr>
            <a:r>
              <a:rPr lang="en-US" dirty="0" smtClean="0"/>
              <a:t>• Toss anything that’s been munched on by rodents or raccoons.</a:t>
            </a:r>
            <a:br>
              <a:rPr lang="en-US" dirty="0" smtClean="0"/>
            </a:br>
            <a:r>
              <a:rPr lang="en-US" dirty="0" smtClean="0"/>
              <a:t>• Toss anything that an animal has defecated on.</a:t>
            </a:r>
            <a:br>
              <a:rPr lang="en-US" dirty="0" smtClean="0"/>
            </a:br>
            <a:r>
              <a:rPr lang="en-US" dirty="0" smtClean="0"/>
              <a:t>• Toss any leaves that have a squiggly white decoration. It’s caused by leaf miners, which are still inside the leaves.</a:t>
            </a:r>
            <a:br>
              <a:rPr lang="en-US" dirty="0" smtClean="0"/>
            </a:br>
            <a:r>
              <a:rPr lang="en-US" dirty="0" smtClean="0"/>
              <a:t>• It’s generally safe to eat produce that has a few holes or has been nibbled on by insects. Cut off damaged areas and enjoy the rest.</a:t>
            </a:r>
          </a:p>
          <a:p>
            <a:r>
              <a:rPr lang="en-US" dirty="0" smtClean="0">
                <a:solidFill>
                  <a:schemeClr val="tx1"/>
                </a:solidFill>
              </a:rPr>
              <a:t>If </a:t>
            </a:r>
            <a:r>
              <a:rPr lang="en-US" dirty="0">
                <a:solidFill>
                  <a:schemeClr val="tx1"/>
                </a:solidFill>
              </a:rPr>
              <a:t>pest damage is too high to tolerate, start with the least invasive control method.</a:t>
            </a:r>
          </a:p>
          <a:p>
            <a:pPr marL="0" indent="0">
              <a:buNone/>
            </a:pPr>
            <a:endParaRPr lang="en-US" dirty="0"/>
          </a:p>
        </p:txBody>
      </p:sp>
      <p:pic>
        <p:nvPicPr>
          <p:cNvPr id="8194" name="Picture 2" descr="Image result for take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72000"/>
            <a:ext cx="4000919" cy="200046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question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question ma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29137"/>
            <a:ext cx="2018881" cy="2018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31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686800" cy="6629400"/>
          </a:xfrm>
        </p:spPr>
        <p:txBody>
          <a:bodyPr>
            <a:normAutofit fontScale="85000" lnSpcReduction="10000"/>
          </a:bodyPr>
          <a:lstStyle/>
          <a:p>
            <a:pPr marL="0" indent="0">
              <a:buNone/>
            </a:pPr>
            <a:r>
              <a:rPr lang="en-US" b="1" dirty="0">
                <a:solidFill>
                  <a:srgbClr val="00B050"/>
                </a:solidFill>
              </a:rPr>
              <a:t>5. Mechanical Pest Solutions</a:t>
            </a:r>
          </a:p>
          <a:p>
            <a:r>
              <a:rPr lang="en-US" dirty="0">
                <a:solidFill>
                  <a:schemeClr val="tx1"/>
                </a:solidFill>
              </a:rPr>
              <a:t>These hands-on techniques use simple equipment, devices, or natural ingredients to provide a protective barrier between plants and insects. Although the devices or ingredients may seem non-toxic and harmless, many can injure or harm bees and other beneficial bugs. </a:t>
            </a:r>
            <a:r>
              <a:rPr lang="en-US" u="sng" dirty="0">
                <a:solidFill>
                  <a:schemeClr val="tx1"/>
                </a:solidFill>
              </a:rPr>
              <a:t>It’s always important to be selective</a:t>
            </a:r>
            <a:r>
              <a:rPr lang="en-US" dirty="0">
                <a:solidFill>
                  <a:schemeClr val="tx1"/>
                </a:solidFill>
              </a:rPr>
              <a:t>.</a:t>
            </a:r>
          </a:p>
          <a:p>
            <a:pPr marL="274320" lvl="1" indent="0">
              <a:buNone/>
            </a:pPr>
            <a:r>
              <a:rPr lang="en-US" sz="2100" b="1" dirty="0" smtClean="0"/>
              <a:t>• </a:t>
            </a:r>
            <a:r>
              <a:rPr lang="en-US" sz="2400" b="1" dirty="0"/>
              <a:t>Barriers</a:t>
            </a:r>
            <a:endParaRPr lang="en-US" sz="2100" b="1" dirty="0"/>
          </a:p>
          <a:p>
            <a:pPr lvl="1"/>
            <a:r>
              <a:rPr lang="en-US" dirty="0"/>
              <a:t>Nets, fences, and paper collars keep bugs and other animals away from plants</a:t>
            </a:r>
            <a:r>
              <a:rPr lang="en-US" dirty="0" smtClean="0"/>
              <a:t>. Floating row covers -- transparent </a:t>
            </a:r>
            <a:r>
              <a:rPr lang="en-US" dirty="0"/>
              <a:t>plastic or fabric covers that let sunshine in – keep beetles, flea beetles, and many other pests at bay. Barriers can prevent pollination, so row covers and nets should be raised while flowers are blooming.</a:t>
            </a:r>
          </a:p>
          <a:p>
            <a:pPr marL="274320" lvl="1" indent="0">
              <a:buNone/>
            </a:pPr>
            <a:r>
              <a:rPr lang="en-US" b="1" dirty="0"/>
              <a:t>• </a:t>
            </a:r>
            <a:r>
              <a:rPr lang="en-US" sz="2400" b="1" dirty="0"/>
              <a:t>Handpicking</a:t>
            </a:r>
            <a:endParaRPr lang="en-US" b="1" dirty="0"/>
          </a:p>
          <a:p>
            <a:pPr lvl="1"/>
            <a:r>
              <a:rPr lang="en-US" dirty="0"/>
              <a:t>Plucking pests and egg sacks off plants by hand is an effective and non-toxic way to control them, although it can be labor-intensive.</a:t>
            </a:r>
          </a:p>
          <a:p>
            <a:pPr marL="274320" lvl="1" indent="0">
              <a:buNone/>
            </a:pPr>
            <a:r>
              <a:rPr lang="en-US" b="1" dirty="0"/>
              <a:t>• </a:t>
            </a:r>
            <a:r>
              <a:rPr lang="en-US" sz="2400" b="1" dirty="0"/>
              <a:t>Traps</a:t>
            </a:r>
            <a:endParaRPr lang="en-US" b="1" dirty="0"/>
          </a:p>
          <a:p>
            <a:pPr lvl="1"/>
            <a:r>
              <a:rPr lang="en-US" dirty="0"/>
              <a:t>Mechanical traps lure pests away from plants, allowing them to be removed from the garden. Various traps can be purchased at garden stores or made at home. Build your own slug and snail trap by nailing strips of wood on a board. Place it in the garden, with the strips down, so the board is slightly propped off the ground. Slugs and snails will climb under it and can be easily escorted away from the garden.</a:t>
            </a:r>
          </a:p>
          <a:p>
            <a:pPr marL="274320" lvl="1" indent="0">
              <a:buNone/>
            </a:pPr>
            <a:r>
              <a:rPr lang="en-US" sz="2400" b="1" dirty="0"/>
              <a:t>• Water Pressure Sprays</a:t>
            </a:r>
          </a:p>
          <a:p>
            <a:pPr lvl="1"/>
            <a:r>
              <a:rPr lang="en-US" dirty="0"/>
              <a:t>A forceful stream of water dislodges aphids and spider mites, but the process must be repeated regularly. Only use on sturdy plants, and allow plants to dry between sprays to prevent disease caused by over-watering.</a:t>
            </a:r>
          </a:p>
          <a:p>
            <a:endParaRPr lang="en-US" dirty="0"/>
          </a:p>
        </p:txBody>
      </p:sp>
    </p:spTree>
    <p:extLst>
      <p:ext uri="{BB962C8B-B14F-4D97-AF65-F5344CB8AC3E}">
        <p14:creationId xmlns:p14="http://schemas.microsoft.com/office/powerpoint/2010/main" val="86076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686800" cy="6629400"/>
          </a:xfrm>
        </p:spPr>
        <p:txBody>
          <a:bodyPr>
            <a:normAutofit lnSpcReduction="10000"/>
          </a:bodyPr>
          <a:lstStyle/>
          <a:p>
            <a:pPr marL="0" indent="0">
              <a:buNone/>
            </a:pPr>
            <a:r>
              <a:rPr lang="en-US" b="1" dirty="0">
                <a:solidFill>
                  <a:srgbClr val="00B050"/>
                </a:solidFill>
              </a:rPr>
              <a:t>5. Mechanical Pest </a:t>
            </a:r>
            <a:r>
              <a:rPr lang="en-US" b="1" dirty="0" smtClean="0">
                <a:solidFill>
                  <a:srgbClr val="00B050"/>
                </a:solidFill>
              </a:rPr>
              <a:t>Solutions (continued)</a:t>
            </a:r>
            <a:endParaRPr lang="en-US" b="1" dirty="0">
              <a:solidFill>
                <a:srgbClr val="00B050"/>
              </a:solidFill>
            </a:endParaRPr>
          </a:p>
          <a:p>
            <a:pPr marL="0" indent="0">
              <a:buNone/>
            </a:pPr>
            <a:r>
              <a:rPr lang="en-US" sz="2200" b="1" dirty="0" smtClean="0">
                <a:solidFill>
                  <a:schemeClr val="tx1"/>
                </a:solidFill>
              </a:rPr>
              <a:t>• </a:t>
            </a:r>
            <a:r>
              <a:rPr lang="en-US" sz="2200" b="1" dirty="0">
                <a:solidFill>
                  <a:schemeClr val="tx1"/>
                </a:solidFill>
              </a:rPr>
              <a:t>Insect Vacuums</a:t>
            </a:r>
          </a:p>
          <a:p>
            <a:pPr lvl="1"/>
            <a:r>
              <a:rPr lang="en-US" dirty="0"/>
              <a:t>Handheld, battery-powered vacuums can be used to remove bugs from plants. Shake the plant and vacuum the pests that fall or fly off.</a:t>
            </a:r>
          </a:p>
          <a:p>
            <a:pPr marL="0" indent="0">
              <a:buNone/>
            </a:pPr>
            <a:r>
              <a:rPr lang="en-US" sz="2000" b="1" dirty="0">
                <a:solidFill>
                  <a:schemeClr val="tx1"/>
                </a:solidFill>
              </a:rPr>
              <a:t>• Food Grade Diatomaceous Earth</a:t>
            </a:r>
          </a:p>
          <a:p>
            <a:pPr lvl="1"/>
            <a:r>
              <a:rPr lang="en-US" dirty="0" smtClean="0"/>
              <a:t>Diatomaceous earth, a </a:t>
            </a:r>
            <a:r>
              <a:rPr lang="en-US" dirty="0"/>
              <a:t>powder made from fossilized aquatic organisms, penetrates the exoskeleton of bugs, dehydrating and killing them. Sprinkle it around the stems of plants to keep crawling pests away. It is safe for humans and pets, although it should not be breathed in. It only works when dry, so reapply after rain and watering. Diatomaceous earth kills both pests and beneficial insects.</a:t>
            </a:r>
          </a:p>
          <a:p>
            <a:pPr marL="0" indent="0">
              <a:buNone/>
            </a:pPr>
            <a:r>
              <a:rPr lang="en-US" sz="2000" b="1" dirty="0">
                <a:solidFill>
                  <a:schemeClr val="tx1"/>
                </a:solidFill>
              </a:rPr>
              <a:t>• Insecticidal Soap</a:t>
            </a:r>
          </a:p>
          <a:p>
            <a:pPr lvl="1"/>
            <a:r>
              <a:rPr lang="en-US" dirty="0"/>
              <a:t>Spraying diluted soap on plants can deter a number of pests. Use a natural soap with no detergent or additives, such </a:t>
            </a:r>
            <a:r>
              <a:rPr lang="en-US" dirty="0" smtClean="0"/>
              <a:t>as castile soap. </a:t>
            </a:r>
            <a:r>
              <a:rPr lang="en-US" dirty="0"/>
              <a:t>Try 5 tablespoons of soap per gallon of water and test on a small portion of the plant. If the spray causes leaf damage, dilute further. Soap kills both pests and beneficial insects.</a:t>
            </a:r>
          </a:p>
          <a:p>
            <a:pPr marL="0" indent="0">
              <a:buNone/>
            </a:pPr>
            <a:r>
              <a:rPr lang="en-US" sz="2000" b="1" dirty="0">
                <a:solidFill>
                  <a:schemeClr val="tx1"/>
                </a:solidFill>
              </a:rPr>
              <a:t>• Horticultural Oils</a:t>
            </a:r>
          </a:p>
          <a:p>
            <a:pPr lvl="1"/>
            <a:r>
              <a:rPr lang="en-US" dirty="0" smtClean="0"/>
              <a:t>Horticultural oils are </a:t>
            </a:r>
            <a:r>
              <a:rPr lang="en-US" dirty="0"/>
              <a:t>petroleum- or plant-based oils mixed with emulsifiers so they can be added to water and sprayed on plants. They smother and poison scale, aphids, mites, and other soft-bodied insects. Horticultural oils kill both pests and beneficial insects.</a:t>
            </a:r>
          </a:p>
          <a:p>
            <a:endParaRPr lang="en-US" dirty="0"/>
          </a:p>
        </p:txBody>
      </p:sp>
    </p:spTree>
    <p:extLst>
      <p:ext uri="{BB962C8B-B14F-4D97-AF65-F5344CB8AC3E}">
        <p14:creationId xmlns:p14="http://schemas.microsoft.com/office/powerpoint/2010/main" val="138346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200400"/>
            <a:ext cx="8229600" cy="2862322"/>
          </a:xfrm>
          <a:prstGeom prst="rect">
            <a:avLst/>
          </a:prstGeom>
        </p:spPr>
        <p:txBody>
          <a:bodyPr wrap="square">
            <a:spAutoFit/>
          </a:bodyPr>
          <a:lstStyle/>
          <a:p>
            <a:r>
              <a:rPr lang="en-US" dirty="0"/>
              <a:t>Adults are metallic blue-green, ½-inch beetles with bronze wing covers, while larvae are fat, white grubs with brown heads. They can be found on many vegetables, flowers, and small fruit in all states east of the Mississippi River. Adults skeletonize leaves, chew flowers, and may completely defoliate plants while larvae feed on lawn and garden plant roots. </a:t>
            </a:r>
            <a:r>
              <a:rPr lang="en-US" dirty="0" smtClean="0"/>
              <a:t>To control these pests:</a:t>
            </a:r>
          </a:p>
          <a:p>
            <a:pPr marL="742950" lvl="1" indent="-285750">
              <a:buFont typeface="Arial" panose="020B0604020202020204" pitchFamily="34" charset="0"/>
              <a:buChar char="•"/>
            </a:pPr>
            <a:r>
              <a:rPr lang="en-US" dirty="0" smtClean="0"/>
              <a:t>Shake </a:t>
            </a:r>
            <a:r>
              <a:rPr lang="en-US" dirty="0"/>
              <a:t>beetles from plants in early morning</a:t>
            </a:r>
          </a:p>
          <a:p>
            <a:pPr marL="742950" lvl="1" indent="-285750">
              <a:buFont typeface="Arial" panose="020B0604020202020204" pitchFamily="34" charset="0"/>
              <a:buChar char="•"/>
            </a:pPr>
            <a:r>
              <a:rPr lang="en-US" dirty="0" smtClean="0"/>
              <a:t>Apply floating row covers </a:t>
            </a:r>
            <a:endParaRPr lang="en-US" dirty="0"/>
          </a:p>
          <a:p>
            <a:pPr marL="742950" lvl="1" indent="-285750">
              <a:buFont typeface="Arial" panose="020B0604020202020204" pitchFamily="34" charset="0"/>
              <a:buChar char="•"/>
            </a:pPr>
            <a:r>
              <a:rPr lang="en-US" dirty="0"/>
              <a:t>Set out baited traps </a:t>
            </a:r>
            <a:r>
              <a:rPr lang="en-US" dirty="0" smtClean="0"/>
              <a:t>upwind of your garden</a:t>
            </a:r>
            <a:r>
              <a:rPr lang="en-US" dirty="0"/>
              <a:t> on two sides and at least 30 feet away</a:t>
            </a:r>
          </a:p>
          <a:p>
            <a:pPr marL="742950" lvl="1" indent="-285750">
              <a:buFont typeface="Arial" panose="020B0604020202020204" pitchFamily="34" charset="0"/>
              <a:buChar char="•"/>
            </a:pPr>
            <a:r>
              <a:rPr lang="en-US" dirty="0"/>
              <a:t>Spray beetles with insecticidal soap</a:t>
            </a:r>
          </a:p>
        </p:txBody>
      </p:sp>
      <p:pic>
        <p:nvPicPr>
          <p:cNvPr id="2050" name="Picture 2" descr="japanese bee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4572000" cy="25812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62200" y="457200"/>
            <a:ext cx="1775807" cy="369332"/>
          </a:xfrm>
          <a:prstGeom prst="rect">
            <a:avLst/>
          </a:prstGeom>
          <a:noFill/>
        </p:spPr>
        <p:txBody>
          <a:bodyPr wrap="none" rtlCol="0">
            <a:spAutoFit/>
          </a:bodyPr>
          <a:lstStyle/>
          <a:p>
            <a:r>
              <a:rPr lang="en-US" dirty="0" smtClean="0"/>
              <a:t>Japanese Beetles</a:t>
            </a:r>
            <a:endParaRPr lang="en-US" dirty="0"/>
          </a:p>
        </p:txBody>
      </p:sp>
    </p:spTree>
    <p:extLst>
      <p:ext uri="{BB962C8B-B14F-4D97-AF65-F5344CB8AC3E}">
        <p14:creationId xmlns:p14="http://schemas.microsoft.com/office/powerpoint/2010/main" val="1873737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314"/>
          <a:stretch/>
        </p:blipFill>
        <p:spPr bwMode="auto">
          <a:xfrm>
            <a:off x="2895600" y="163902"/>
            <a:ext cx="3267075" cy="61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95" b="42098"/>
          <a:stretch/>
        </p:blipFill>
        <p:spPr bwMode="auto">
          <a:xfrm>
            <a:off x="1176337" y="789317"/>
            <a:ext cx="3352800" cy="580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8612"/>
          <a:stretch/>
        </p:blipFill>
        <p:spPr bwMode="auto">
          <a:xfrm>
            <a:off x="4769643" y="1122872"/>
            <a:ext cx="3262313" cy="451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95" b="91062"/>
          <a:stretch/>
        </p:blipFill>
        <p:spPr bwMode="auto">
          <a:xfrm>
            <a:off x="4724400" y="789317"/>
            <a:ext cx="3352800" cy="32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530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rmAutofit/>
          </a:bodyPr>
          <a:lstStyle/>
          <a:p>
            <a:pPr marL="0" indent="0">
              <a:buNone/>
            </a:pPr>
            <a:r>
              <a:rPr lang="en-US" b="1" dirty="0">
                <a:solidFill>
                  <a:srgbClr val="00B050"/>
                </a:solidFill>
              </a:rPr>
              <a:t>6. Chemical Cures</a:t>
            </a:r>
          </a:p>
          <a:p>
            <a:pPr marL="0" indent="0">
              <a:buNone/>
            </a:pPr>
            <a:r>
              <a:rPr lang="en-US" sz="2000" dirty="0">
                <a:solidFill>
                  <a:schemeClr val="tx1"/>
                </a:solidFill>
              </a:rPr>
              <a:t>If all else fails, it may be time to try an organic pesticide. Use only </a:t>
            </a:r>
            <a:r>
              <a:rPr lang="en-US" sz="2000" dirty="0" smtClean="0">
                <a:solidFill>
                  <a:schemeClr val="tx1"/>
                </a:solidFill>
              </a:rPr>
              <a:t>chemicals approved by the USDA for </a:t>
            </a:r>
            <a:r>
              <a:rPr lang="en-US" sz="2000" dirty="0">
                <a:solidFill>
                  <a:schemeClr val="tx1"/>
                </a:solidFill>
              </a:rPr>
              <a:t>use by organic growers, and use them selectively. Start with the least toxic and most specific remedy first, and apply it in the evening when bees are least active</a:t>
            </a:r>
            <a:r>
              <a:rPr lang="en-US" sz="2000" dirty="0" smtClean="0">
                <a:solidFill>
                  <a:schemeClr val="tx1"/>
                </a:solidFill>
              </a:rPr>
              <a:t>.</a:t>
            </a:r>
          </a:p>
          <a:p>
            <a:pPr marL="0" indent="0">
              <a:buNone/>
            </a:pPr>
            <a:endParaRPr lang="en-US" sz="1000" dirty="0">
              <a:solidFill>
                <a:schemeClr val="tx1"/>
              </a:solidFill>
            </a:endParaRPr>
          </a:p>
          <a:p>
            <a:pPr marL="0" indent="0">
              <a:buNone/>
            </a:pPr>
            <a:r>
              <a:rPr lang="en-US" sz="2000" dirty="0">
                <a:solidFill>
                  <a:schemeClr val="tx1"/>
                </a:solidFill>
              </a:rPr>
              <a:t>The Xerces Society for Invertebrate Conservation offers these guidelines on the organic mechanical and chemical pesticides that are safest for bees</a:t>
            </a:r>
            <a:r>
              <a:rPr lang="en-US" sz="2000" dirty="0" smtClean="0">
                <a:solidFill>
                  <a:schemeClr val="tx1"/>
                </a:solidFill>
              </a:rPr>
              <a:t>:</a:t>
            </a:r>
            <a:endParaRPr lang="en-US" sz="2000" dirty="0">
              <a:solidFill>
                <a:schemeClr val="tx1"/>
              </a:solidFill>
            </a:endParaRPr>
          </a:p>
          <a:p>
            <a:endParaRPr lang="en-US" dirty="0"/>
          </a:p>
        </p:txBody>
      </p:sp>
      <p:sp>
        <p:nvSpPr>
          <p:cNvPr id="5" name="TextBox 4"/>
          <p:cNvSpPr txBox="1"/>
          <p:nvPr/>
        </p:nvSpPr>
        <p:spPr>
          <a:xfrm>
            <a:off x="3278038" y="2895600"/>
            <a:ext cx="2108269" cy="2585323"/>
          </a:xfrm>
          <a:prstGeom prst="rect">
            <a:avLst/>
          </a:prstGeom>
          <a:noFill/>
        </p:spPr>
        <p:txBody>
          <a:bodyPr wrap="none" rtlCol="0">
            <a:spAutoFit/>
          </a:bodyPr>
          <a:lstStyle/>
          <a:p>
            <a:r>
              <a:rPr lang="en-US" b="1" dirty="0"/>
              <a:t>Moderately Toxic</a:t>
            </a:r>
          </a:p>
          <a:p>
            <a:r>
              <a:rPr lang="en-US" dirty="0"/>
              <a:t>Boric acid</a:t>
            </a:r>
          </a:p>
          <a:p>
            <a:r>
              <a:rPr lang="en-US" dirty="0"/>
              <a:t>Neem</a:t>
            </a:r>
          </a:p>
          <a:p>
            <a:r>
              <a:rPr lang="en-US" dirty="0" err="1"/>
              <a:t>Ryania</a:t>
            </a:r>
            <a:endParaRPr lang="en-US" dirty="0"/>
          </a:p>
          <a:p>
            <a:r>
              <a:rPr lang="en-US" dirty="0"/>
              <a:t>Adjuvants</a:t>
            </a:r>
          </a:p>
          <a:p>
            <a:r>
              <a:rPr lang="en-US" dirty="0"/>
              <a:t>Horticultural vinegar</a:t>
            </a:r>
          </a:p>
          <a:p>
            <a:r>
              <a:rPr lang="en-US" dirty="0"/>
              <a:t>Copper</a:t>
            </a:r>
          </a:p>
          <a:p>
            <a:r>
              <a:rPr lang="en-US" dirty="0"/>
              <a:t>Lime sulfur and sulfur</a:t>
            </a:r>
          </a:p>
          <a:p>
            <a:endParaRPr lang="en-US" dirty="0"/>
          </a:p>
        </p:txBody>
      </p:sp>
      <p:sp>
        <p:nvSpPr>
          <p:cNvPr id="6" name="TextBox 5"/>
          <p:cNvSpPr txBox="1"/>
          <p:nvPr/>
        </p:nvSpPr>
        <p:spPr>
          <a:xfrm>
            <a:off x="5952226" y="2895600"/>
            <a:ext cx="2385589" cy="2585323"/>
          </a:xfrm>
          <a:prstGeom prst="rect">
            <a:avLst/>
          </a:prstGeom>
          <a:noFill/>
        </p:spPr>
        <p:txBody>
          <a:bodyPr wrap="none" rtlCol="0">
            <a:spAutoFit/>
          </a:bodyPr>
          <a:lstStyle/>
          <a:p>
            <a:r>
              <a:rPr lang="en-US" b="1" dirty="0"/>
              <a:t>Highly Toxic</a:t>
            </a:r>
          </a:p>
          <a:p>
            <a:r>
              <a:rPr lang="en-US" dirty="0"/>
              <a:t>Diatomaceous earth</a:t>
            </a:r>
          </a:p>
          <a:p>
            <a:r>
              <a:rPr lang="en-US" dirty="0"/>
              <a:t>Insecticidal soap and oil</a:t>
            </a:r>
          </a:p>
          <a:p>
            <a:r>
              <a:rPr lang="en-US" dirty="0" err="1"/>
              <a:t>Pyrethrins</a:t>
            </a:r>
            <a:endParaRPr lang="en-US" dirty="0"/>
          </a:p>
          <a:p>
            <a:r>
              <a:rPr lang="en-US" dirty="0"/>
              <a:t>Rotenone</a:t>
            </a:r>
          </a:p>
          <a:p>
            <a:r>
              <a:rPr lang="en-US" dirty="0" err="1"/>
              <a:t>Sabadilla</a:t>
            </a:r>
            <a:endParaRPr lang="en-US" dirty="0"/>
          </a:p>
          <a:p>
            <a:r>
              <a:rPr lang="en-US" dirty="0" err="1"/>
              <a:t>Spinosad</a:t>
            </a:r>
            <a:endParaRPr lang="en-US" dirty="0"/>
          </a:p>
          <a:p>
            <a:r>
              <a:rPr lang="en-US" dirty="0"/>
              <a:t>Copper sulfate</a:t>
            </a:r>
          </a:p>
          <a:p>
            <a:endParaRPr lang="en-US" dirty="0"/>
          </a:p>
        </p:txBody>
      </p:sp>
      <p:sp>
        <p:nvSpPr>
          <p:cNvPr id="7" name="TextBox 6"/>
          <p:cNvSpPr txBox="1"/>
          <p:nvPr/>
        </p:nvSpPr>
        <p:spPr>
          <a:xfrm>
            <a:off x="685800" y="2895600"/>
            <a:ext cx="2004075" cy="2031325"/>
          </a:xfrm>
          <a:prstGeom prst="rect">
            <a:avLst/>
          </a:prstGeom>
          <a:noFill/>
        </p:spPr>
        <p:txBody>
          <a:bodyPr wrap="none" rtlCol="0">
            <a:spAutoFit/>
          </a:bodyPr>
          <a:lstStyle/>
          <a:p>
            <a:r>
              <a:rPr lang="en-US" b="1" dirty="0"/>
              <a:t>Non-Toxic</a:t>
            </a:r>
          </a:p>
          <a:p>
            <a:r>
              <a:rPr lang="en-US" dirty="0"/>
              <a:t>Bacillus thuringiensis</a:t>
            </a:r>
          </a:p>
          <a:p>
            <a:r>
              <a:rPr lang="en-US" dirty="0"/>
              <a:t>Garlic</a:t>
            </a:r>
          </a:p>
          <a:p>
            <a:r>
              <a:rPr lang="en-US" dirty="0"/>
              <a:t>Kaolin clay</a:t>
            </a:r>
          </a:p>
          <a:p>
            <a:r>
              <a:rPr lang="en-US" dirty="0"/>
              <a:t>Corn gluten</a:t>
            </a:r>
          </a:p>
          <a:p>
            <a:r>
              <a:rPr lang="en-US" dirty="0"/>
              <a:t>Gibberellic acid</a:t>
            </a:r>
          </a:p>
          <a:p>
            <a:endParaRPr lang="en-US" dirty="0"/>
          </a:p>
        </p:txBody>
      </p:sp>
    </p:spTree>
    <p:extLst>
      <p:ext uri="{BB962C8B-B14F-4D97-AF65-F5344CB8AC3E}">
        <p14:creationId xmlns:p14="http://schemas.microsoft.com/office/powerpoint/2010/main" val="3890452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Kitchen Remedies for Garden P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012375"/>
            <a:ext cx="3657600" cy="9650769"/>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9222" b="44177"/>
          <a:stretch/>
        </p:blipFill>
        <p:spPr bwMode="auto">
          <a:xfrm>
            <a:off x="854015" y="1447800"/>
            <a:ext cx="3657600" cy="449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90959"/>
          <a:stretch/>
        </p:blipFill>
        <p:spPr bwMode="auto">
          <a:xfrm>
            <a:off x="2648309" y="381000"/>
            <a:ext cx="3905731" cy="93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56524"/>
          <a:stretch/>
        </p:blipFill>
        <p:spPr bwMode="auto">
          <a:xfrm>
            <a:off x="4953000" y="1853241"/>
            <a:ext cx="3657600" cy="419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9445" b="86354"/>
          <a:stretch/>
        </p:blipFill>
        <p:spPr bwMode="auto">
          <a:xfrm>
            <a:off x="4953000" y="1447800"/>
            <a:ext cx="3657600" cy="405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574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ctr"/>
            <a:r>
              <a:rPr lang="en-US" dirty="0" smtClean="0"/>
              <a:t>We all grow tomatoes, don’t we?</a:t>
            </a:r>
            <a:endParaRPr lang="en-US" dirty="0"/>
          </a:p>
        </p:txBody>
      </p:sp>
      <p:sp>
        <p:nvSpPr>
          <p:cNvPr id="3" name="Content Placeholder 2"/>
          <p:cNvSpPr>
            <a:spLocks noGrp="1"/>
          </p:cNvSpPr>
          <p:nvPr>
            <p:ph idx="1"/>
          </p:nvPr>
        </p:nvSpPr>
        <p:spPr>
          <a:xfrm>
            <a:off x="457200" y="1143000"/>
            <a:ext cx="8229600" cy="4525963"/>
          </a:xfrm>
        </p:spPr>
        <p:txBody>
          <a:bodyPr>
            <a:normAutofit fontScale="92500" lnSpcReduction="20000"/>
          </a:bodyPr>
          <a:lstStyle/>
          <a:p>
            <a:pPr marL="0" indent="0">
              <a:buNone/>
            </a:pPr>
            <a:r>
              <a:rPr lang="en-US" dirty="0">
                <a:solidFill>
                  <a:schemeClr val="tx1"/>
                </a:solidFill>
              </a:rPr>
              <a:t>3 Sure Signs of Pests</a:t>
            </a:r>
          </a:p>
          <a:p>
            <a:r>
              <a:rPr lang="en-US" dirty="0">
                <a:solidFill>
                  <a:schemeClr val="tx1"/>
                </a:solidFill>
              </a:rPr>
              <a:t>Leaves or fruits are partially eaten, have holes, or insect tracks are evident</a:t>
            </a:r>
          </a:p>
          <a:p>
            <a:r>
              <a:rPr lang="en-US" dirty="0">
                <a:solidFill>
                  <a:schemeClr val="tx1"/>
                </a:solidFill>
              </a:rPr>
              <a:t>Visibly seeing animals, eggs or larvae of aphids, weevils, or caterpillars on or near plants</a:t>
            </a:r>
          </a:p>
          <a:p>
            <a:r>
              <a:rPr lang="en-US" dirty="0">
                <a:solidFill>
                  <a:schemeClr val="tx1"/>
                </a:solidFill>
              </a:rPr>
              <a:t>Seedlings disappear completely or plants are </a:t>
            </a:r>
            <a:r>
              <a:rPr lang="en-US" dirty="0" smtClean="0">
                <a:solidFill>
                  <a:schemeClr val="tx1"/>
                </a:solidFill>
              </a:rPr>
              <a:t>defoliated</a:t>
            </a:r>
          </a:p>
          <a:p>
            <a:pPr marL="0" indent="0">
              <a:buNone/>
            </a:pPr>
            <a:endParaRPr lang="en-US" dirty="0">
              <a:solidFill>
                <a:schemeClr val="tx1"/>
              </a:solidFill>
            </a:endParaRPr>
          </a:p>
          <a:p>
            <a:pPr marL="0" indent="0">
              <a:buNone/>
            </a:pPr>
            <a:r>
              <a:rPr lang="en-US" dirty="0">
                <a:solidFill>
                  <a:schemeClr val="tx1"/>
                </a:solidFill>
              </a:rPr>
              <a:t>5 Sure Signs of Diseases</a:t>
            </a:r>
          </a:p>
          <a:p>
            <a:r>
              <a:rPr lang="en-US" dirty="0">
                <a:solidFill>
                  <a:schemeClr val="tx1"/>
                </a:solidFill>
              </a:rPr>
              <a:t>Leaves start yellowing or develop brown or black spots</a:t>
            </a:r>
          </a:p>
          <a:p>
            <a:r>
              <a:rPr lang="en-US" dirty="0">
                <a:solidFill>
                  <a:schemeClr val="tx1"/>
                </a:solidFill>
              </a:rPr>
              <a:t>Leaf tips turn brown, curl, or shrivel</a:t>
            </a:r>
          </a:p>
          <a:p>
            <a:r>
              <a:rPr lang="en-US" dirty="0">
                <a:solidFill>
                  <a:schemeClr val="tx1"/>
                </a:solidFill>
              </a:rPr>
              <a:t>A white film develops on leaf surfaces</a:t>
            </a:r>
          </a:p>
          <a:p>
            <a:r>
              <a:rPr lang="en-US" dirty="0">
                <a:solidFill>
                  <a:schemeClr val="tx1"/>
                </a:solidFill>
              </a:rPr>
              <a:t>Fruits have soft spots, rotted stems, or are moldy</a:t>
            </a:r>
          </a:p>
          <a:p>
            <a:r>
              <a:rPr lang="en-US" dirty="0">
                <a:solidFill>
                  <a:schemeClr val="tx1"/>
                </a:solidFill>
              </a:rPr>
              <a:t>Seedlings tip over or bend near the base of the stem shortly after the germination process</a:t>
            </a:r>
          </a:p>
          <a:p>
            <a:endParaRPr lang="en-US" dirty="0"/>
          </a:p>
        </p:txBody>
      </p:sp>
    </p:spTree>
    <p:extLst>
      <p:ext uri="{BB962C8B-B14F-4D97-AF65-F5344CB8AC3E}">
        <p14:creationId xmlns:p14="http://schemas.microsoft.com/office/powerpoint/2010/main" val="318710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h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5660"/>
            <a:ext cx="4572000" cy="25812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2362200"/>
            <a:ext cx="8229600" cy="4114800"/>
          </a:xfrm>
        </p:spPr>
        <p:txBody>
          <a:bodyPr>
            <a:normAutofit lnSpcReduction="10000"/>
          </a:bodyPr>
          <a:lstStyle/>
          <a:p>
            <a:r>
              <a:rPr lang="en-US" sz="2200" dirty="0">
                <a:solidFill>
                  <a:schemeClr val="tx1"/>
                </a:solidFill>
              </a:rPr>
              <a:t>These tiny, pear-shaped critters have long antennae and two tubes projecting rearward from their abdomen. They usually hang out on most fruits and vegetables, flowers, ornamentals, and shade trees throughout North America. Aphids suck plant sap, causing foliage to distort and leaves to drop; honeydew excreted on leaves supports sooty mold growth; and feeding spreads viral diseases. To control these bugs:</a:t>
            </a:r>
          </a:p>
          <a:p>
            <a:pPr lvl="1"/>
            <a:r>
              <a:rPr lang="en-US" sz="1800" dirty="0"/>
              <a:t>Wash plants with strong spray of water</a:t>
            </a:r>
          </a:p>
          <a:p>
            <a:pPr lvl="1"/>
            <a:r>
              <a:rPr lang="en-US" sz="1800" dirty="0"/>
              <a:t>Encourage native predators and parasites such as aphid midges, lacewings, and </a:t>
            </a:r>
            <a:r>
              <a:rPr lang="en-US" sz="1800" dirty="0" smtClean="0"/>
              <a:t>ladybugs </a:t>
            </a:r>
          </a:p>
          <a:p>
            <a:pPr lvl="1"/>
            <a:r>
              <a:rPr lang="en-US" sz="1800" dirty="0" smtClean="0"/>
              <a:t>When </a:t>
            </a:r>
            <a:r>
              <a:rPr lang="en-US" sz="1800" dirty="0"/>
              <a:t>feasible, cover plants </a:t>
            </a:r>
            <a:r>
              <a:rPr lang="en-US" sz="1800" dirty="0" smtClean="0"/>
              <a:t>with floating row covers</a:t>
            </a:r>
            <a:endParaRPr lang="en-US" sz="1800" dirty="0"/>
          </a:p>
          <a:p>
            <a:pPr lvl="1"/>
            <a:r>
              <a:rPr lang="en-US" sz="1800" dirty="0"/>
              <a:t>Apply hot-pepper </a:t>
            </a:r>
            <a:r>
              <a:rPr lang="en-US" sz="1800" dirty="0" smtClean="0"/>
              <a:t>or garlic repellent sprays</a:t>
            </a:r>
          </a:p>
          <a:p>
            <a:pPr lvl="1"/>
            <a:r>
              <a:rPr lang="en-US" sz="1800" dirty="0" smtClean="0"/>
              <a:t>For </a:t>
            </a:r>
            <a:r>
              <a:rPr lang="en-US" sz="1800" dirty="0"/>
              <a:t>severe problems, apply horticultural oil, insecticidal soap, or </a:t>
            </a:r>
            <a:r>
              <a:rPr lang="en-US" sz="1800" dirty="0" smtClean="0"/>
              <a:t>neem oil</a:t>
            </a:r>
            <a:endParaRPr lang="en-US" dirty="0"/>
          </a:p>
        </p:txBody>
      </p:sp>
      <p:sp>
        <p:nvSpPr>
          <p:cNvPr id="4" name="TextBox 3"/>
          <p:cNvSpPr txBox="1"/>
          <p:nvPr/>
        </p:nvSpPr>
        <p:spPr>
          <a:xfrm>
            <a:off x="2514600" y="457200"/>
            <a:ext cx="806631" cy="369332"/>
          </a:xfrm>
          <a:prstGeom prst="rect">
            <a:avLst/>
          </a:prstGeom>
          <a:noFill/>
        </p:spPr>
        <p:txBody>
          <a:bodyPr wrap="none" rtlCol="0">
            <a:spAutoFit/>
          </a:bodyPr>
          <a:lstStyle/>
          <a:p>
            <a:r>
              <a:rPr lang="en-US" dirty="0" smtClean="0"/>
              <a:t>Aphids</a:t>
            </a:r>
            <a:endParaRPr lang="en-US" dirty="0"/>
          </a:p>
        </p:txBody>
      </p:sp>
      <p:sp>
        <p:nvSpPr>
          <p:cNvPr id="5" name="TextBox 4"/>
          <p:cNvSpPr txBox="1"/>
          <p:nvPr/>
        </p:nvSpPr>
        <p:spPr>
          <a:xfrm>
            <a:off x="-3886200" y="457200"/>
            <a:ext cx="3429000" cy="7017306"/>
          </a:xfrm>
          <a:prstGeom prst="rect">
            <a:avLst/>
          </a:prstGeom>
          <a:noFill/>
        </p:spPr>
        <p:txBody>
          <a:bodyPr wrap="square" rtlCol="0">
            <a:spAutoFit/>
          </a:bodyPr>
          <a:lstStyle/>
          <a:p>
            <a:r>
              <a:rPr lang="en-US" dirty="0" smtClean="0"/>
              <a:t>Often </a:t>
            </a:r>
            <a:r>
              <a:rPr lang="en-US" dirty="0"/>
              <a:t>found on the undersides of leaves or feeding in clusters </a:t>
            </a:r>
            <a:endParaRPr lang="en-US" dirty="0" smtClean="0"/>
          </a:p>
          <a:p>
            <a:endParaRPr lang="en-US" dirty="0"/>
          </a:p>
          <a:p>
            <a:r>
              <a:rPr lang="en-US" dirty="0" smtClean="0"/>
              <a:t>They </a:t>
            </a:r>
            <a:r>
              <a:rPr lang="en-US" dirty="0"/>
              <a:t>can be difficult to see, but if ants are present, then aphids generally are </a:t>
            </a:r>
            <a:r>
              <a:rPr lang="en-US" dirty="0" smtClean="0"/>
              <a:t>too as ants </a:t>
            </a:r>
            <a:r>
              <a:rPr lang="en-US" dirty="0"/>
              <a:t>like to feed off the sugary honeydew that’s a byproduct of aphid feeding.) </a:t>
            </a:r>
            <a:endParaRPr lang="en-US" dirty="0" smtClean="0"/>
          </a:p>
          <a:p>
            <a:endParaRPr lang="en-US" dirty="0"/>
          </a:p>
          <a:p>
            <a:r>
              <a:rPr lang="en-US" dirty="0" smtClean="0"/>
              <a:t>Aphids </a:t>
            </a:r>
            <a:r>
              <a:rPr lang="en-US" dirty="0"/>
              <a:t>are sap sucking creatures that cause plants to weaken, stunting growth and cause leaves to become misshapen. </a:t>
            </a:r>
            <a:endParaRPr lang="en-US" dirty="0" smtClean="0"/>
          </a:p>
          <a:p>
            <a:endParaRPr lang="en-US" dirty="0"/>
          </a:p>
          <a:p>
            <a:r>
              <a:rPr lang="en-US" dirty="0" smtClean="0"/>
              <a:t>To </a:t>
            </a:r>
            <a:r>
              <a:rPr lang="en-US" dirty="0"/>
              <a:t>rid your </a:t>
            </a:r>
            <a:r>
              <a:rPr lang="en-US" dirty="0" smtClean="0"/>
              <a:t>plants of </a:t>
            </a:r>
            <a:r>
              <a:rPr lang="en-US" dirty="0"/>
              <a:t>aphids, use a heavy stream </a:t>
            </a:r>
            <a:r>
              <a:rPr lang="en-US" dirty="0" smtClean="0"/>
              <a:t>of water to </a:t>
            </a:r>
            <a:r>
              <a:rPr lang="en-US" dirty="0"/>
              <a:t>knock them off leaves. Then spray plants with soapy water. </a:t>
            </a:r>
            <a:endParaRPr lang="en-US" dirty="0" smtClean="0"/>
          </a:p>
          <a:p>
            <a:endParaRPr lang="en-US" dirty="0" smtClean="0"/>
          </a:p>
          <a:p>
            <a:r>
              <a:rPr lang="en-US" dirty="0" smtClean="0"/>
              <a:t>Encourage natural predators</a:t>
            </a:r>
          </a:p>
          <a:p>
            <a:endParaRPr lang="en-US" dirty="0"/>
          </a:p>
          <a:p>
            <a:r>
              <a:rPr lang="en-US" dirty="0" smtClean="0"/>
              <a:t>Cover if feasible, or apply the repellents listed</a:t>
            </a:r>
            <a:endParaRPr lang="en-US" dirty="0"/>
          </a:p>
          <a:p>
            <a:endParaRPr lang="en-US" dirty="0"/>
          </a:p>
        </p:txBody>
      </p:sp>
    </p:spTree>
    <p:extLst>
      <p:ext uri="{BB962C8B-B14F-4D97-AF65-F5344CB8AC3E}">
        <p14:creationId xmlns:p14="http://schemas.microsoft.com/office/powerpoint/2010/main" val="258893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0"/>
            <a:ext cx="8229600" cy="3429000"/>
          </a:xfrm>
        </p:spPr>
        <p:txBody>
          <a:bodyPr>
            <a:normAutofit/>
          </a:bodyPr>
          <a:lstStyle/>
          <a:p>
            <a:r>
              <a:rPr lang="en-US" sz="2000" dirty="0" smtClean="0"/>
              <a:t>Tomato horn worms are </a:t>
            </a:r>
            <a:r>
              <a:rPr lang="en-US" sz="2000" dirty="0"/>
              <a:t>large caterpillars with a horn-like </a:t>
            </a:r>
            <a:r>
              <a:rPr lang="en-US" sz="2000" dirty="0" smtClean="0"/>
              <a:t>tail.</a:t>
            </a:r>
          </a:p>
          <a:p>
            <a:r>
              <a:rPr lang="en-US" sz="2000" dirty="0" smtClean="0"/>
              <a:t>You’ll </a:t>
            </a:r>
            <a:r>
              <a:rPr lang="en-US" sz="2000" dirty="0"/>
              <a:t>find eggs or caterpillars on or near plants in the tomato family. </a:t>
            </a:r>
            <a:r>
              <a:rPr lang="en-US" sz="2000" dirty="0" smtClean="0"/>
              <a:t> Or </a:t>
            </a:r>
            <a:r>
              <a:rPr lang="en-US" sz="2000" dirty="0"/>
              <a:t>you’ll discover the leaves of your tomato have disappeared. </a:t>
            </a:r>
            <a:r>
              <a:rPr lang="en-US" sz="2000" dirty="0" smtClean="0"/>
              <a:t> Tomatoes </a:t>
            </a:r>
            <a:r>
              <a:rPr lang="en-US" sz="2000" dirty="0"/>
              <a:t>are the preferred host plants of these larvae. </a:t>
            </a:r>
            <a:endParaRPr lang="en-US" sz="2000" dirty="0" smtClean="0"/>
          </a:p>
          <a:p>
            <a:r>
              <a:rPr lang="en-US" sz="2000" dirty="0" smtClean="0"/>
              <a:t>When </a:t>
            </a:r>
            <a:r>
              <a:rPr lang="en-US" sz="2000" dirty="0"/>
              <a:t>you see them, pick them off </a:t>
            </a:r>
            <a:r>
              <a:rPr lang="en-US" sz="2000" dirty="0" smtClean="0"/>
              <a:t>and </a:t>
            </a:r>
            <a:r>
              <a:rPr lang="en-US" sz="2000" dirty="0"/>
              <a:t>put them in soapy water. It’s also helpful to keep your garden weed free. These same tips also apply to other caterpillars</a:t>
            </a:r>
            <a:endParaRPr lang="en-US" dirty="0"/>
          </a:p>
        </p:txBody>
      </p:sp>
      <p:sp>
        <p:nvSpPr>
          <p:cNvPr id="4" name="TextBox 3"/>
          <p:cNvSpPr txBox="1"/>
          <p:nvPr/>
        </p:nvSpPr>
        <p:spPr>
          <a:xfrm>
            <a:off x="2514600" y="457200"/>
            <a:ext cx="806631" cy="369332"/>
          </a:xfrm>
          <a:prstGeom prst="rect">
            <a:avLst/>
          </a:prstGeom>
          <a:noFill/>
        </p:spPr>
        <p:txBody>
          <a:bodyPr wrap="none" rtlCol="0">
            <a:spAutoFit/>
          </a:bodyPr>
          <a:lstStyle/>
          <a:p>
            <a:r>
              <a:rPr lang="en-US" dirty="0" smtClean="0"/>
              <a:t>Aphids</a:t>
            </a:r>
            <a:endParaRPr lang="en-US" dirty="0"/>
          </a:p>
        </p:txBody>
      </p:sp>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572000"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65585" y="381000"/>
            <a:ext cx="2112630" cy="369332"/>
          </a:xfrm>
          <a:prstGeom prst="rect">
            <a:avLst/>
          </a:prstGeom>
          <a:noFill/>
        </p:spPr>
        <p:txBody>
          <a:bodyPr wrap="none" rtlCol="0">
            <a:spAutoFit/>
          </a:bodyPr>
          <a:lstStyle/>
          <a:p>
            <a:r>
              <a:rPr lang="en-US" b="1" dirty="0"/>
              <a:t>Tomato horn worms</a:t>
            </a:r>
            <a:endParaRPr lang="en-US" dirty="0"/>
          </a:p>
        </p:txBody>
      </p:sp>
      <p:sp>
        <p:nvSpPr>
          <p:cNvPr id="2" name="Rectangle 1"/>
          <p:cNvSpPr/>
          <p:nvPr/>
        </p:nvSpPr>
        <p:spPr>
          <a:xfrm>
            <a:off x="-4800600" y="1219200"/>
            <a:ext cx="4572000" cy="369332"/>
          </a:xfrm>
          <a:prstGeom prst="rect">
            <a:avLst/>
          </a:prstGeom>
        </p:spPr>
        <p:txBody>
          <a:bodyPr>
            <a:spAutoFit/>
          </a:bodyPr>
          <a:lstStyle/>
          <a:p>
            <a:r>
              <a:rPr lang="en-US" dirty="0"/>
              <a:t> </a:t>
            </a:r>
            <a:r>
              <a:rPr lang="en-US" dirty="0" smtClean="0"/>
              <a:t>.</a:t>
            </a:r>
            <a:endParaRPr lang="en-US" dirty="0"/>
          </a:p>
        </p:txBody>
      </p:sp>
    </p:spTree>
    <p:extLst>
      <p:ext uri="{BB962C8B-B14F-4D97-AF65-F5344CB8AC3E}">
        <p14:creationId xmlns:p14="http://schemas.microsoft.com/office/powerpoint/2010/main" val="408160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895600"/>
            <a:ext cx="8229600" cy="3581400"/>
          </a:xfrm>
        </p:spPr>
        <p:txBody>
          <a:bodyPr>
            <a:normAutofit lnSpcReduction="10000"/>
          </a:bodyPr>
          <a:lstStyle/>
          <a:p>
            <a:pPr marL="0" indent="0">
              <a:buNone/>
            </a:pPr>
            <a:r>
              <a:rPr lang="en-US" sz="2000" b="1" dirty="0">
                <a:solidFill>
                  <a:schemeClr val="tx1"/>
                </a:solidFill>
              </a:rPr>
              <a:t>Slugs and snails</a:t>
            </a:r>
            <a:r>
              <a:rPr lang="en-US" sz="2000" dirty="0">
                <a:solidFill>
                  <a:schemeClr val="tx1"/>
                </a:solidFill>
              </a:rPr>
              <a:t> love tomatoes as much as you and me</a:t>
            </a:r>
            <a:r>
              <a:rPr lang="en-US" sz="2000" dirty="0" smtClean="0">
                <a:solidFill>
                  <a:schemeClr val="tx1"/>
                </a:solidFill>
              </a:rPr>
              <a:t>.</a:t>
            </a:r>
          </a:p>
          <a:p>
            <a:pPr marL="0" indent="0">
              <a:buNone/>
            </a:pPr>
            <a:endParaRPr lang="en-US" sz="1100" dirty="0">
              <a:solidFill>
                <a:schemeClr val="tx1"/>
              </a:solidFill>
            </a:endParaRPr>
          </a:p>
          <a:p>
            <a:pPr marL="0" indent="0">
              <a:buNone/>
            </a:pPr>
            <a:r>
              <a:rPr lang="en-US" sz="2000" dirty="0">
                <a:solidFill>
                  <a:schemeClr val="tx1"/>
                </a:solidFill>
              </a:rPr>
              <a:t>If you find leaves and fruits with large holes, slugs or snails are near. Look for accompanying slime trails to positively identify. The best remedies for slugs and </a:t>
            </a:r>
            <a:r>
              <a:rPr lang="en-US" sz="2000" dirty="0" smtClean="0">
                <a:solidFill>
                  <a:schemeClr val="tx1"/>
                </a:solidFill>
              </a:rPr>
              <a:t>snails:</a:t>
            </a:r>
          </a:p>
          <a:p>
            <a:r>
              <a:rPr lang="en-US" sz="2000" dirty="0" smtClean="0">
                <a:solidFill>
                  <a:schemeClr val="tx1"/>
                </a:solidFill>
              </a:rPr>
              <a:t>First</a:t>
            </a:r>
            <a:r>
              <a:rPr lang="en-US" sz="2000" dirty="0">
                <a:solidFill>
                  <a:schemeClr val="tx1"/>
                </a:solidFill>
              </a:rPr>
              <a:t>, water </a:t>
            </a:r>
            <a:r>
              <a:rPr lang="en-US" sz="2000" dirty="0" smtClean="0">
                <a:solidFill>
                  <a:schemeClr val="tx1"/>
                </a:solidFill>
              </a:rPr>
              <a:t>plants directly and </a:t>
            </a:r>
            <a:r>
              <a:rPr lang="en-US" sz="2000" dirty="0">
                <a:solidFill>
                  <a:schemeClr val="tx1"/>
                </a:solidFill>
              </a:rPr>
              <a:t>not the entire garden. (Slugs and snails prefer moist environments.) </a:t>
            </a:r>
            <a:endParaRPr lang="en-US" sz="2000" dirty="0" smtClean="0">
              <a:solidFill>
                <a:schemeClr val="tx1"/>
              </a:solidFill>
            </a:endParaRPr>
          </a:p>
          <a:p>
            <a:r>
              <a:rPr lang="en-US" sz="2000" dirty="0" smtClean="0">
                <a:solidFill>
                  <a:schemeClr val="tx1"/>
                </a:solidFill>
              </a:rPr>
              <a:t>Next</a:t>
            </a:r>
            <a:r>
              <a:rPr lang="en-US" sz="2000" dirty="0">
                <a:solidFill>
                  <a:schemeClr val="tx1"/>
                </a:solidFill>
              </a:rPr>
              <a:t>, inspect plants regularly and handpick any unwanted visitors. </a:t>
            </a:r>
            <a:endParaRPr lang="en-US" sz="2000" dirty="0" smtClean="0">
              <a:solidFill>
                <a:schemeClr val="tx1"/>
              </a:solidFill>
            </a:endParaRPr>
          </a:p>
          <a:p>
            <a:r>
              <a:rPr lang="en-US" sz="2000" dirty="0" smtClean="0">
                <a:solidFill>
                  <a:schemeClr val="tx1"/>
                </a:solidFill>
              </a:rPr>
              <a:t>If </a:t>
            </a:r>
            <a:r>
              <a:rPr lang="en-US" sz="2000" dirty="0">
                <a:solidFill>
                  <a:schemeClr val="tx1"/>
                </a:solidFill>
              </a:rPr>
              <a:t>the problem persists, employ traps and/or barriers. </a:t>
            </a:r>
            <a:endParaRPr lang="en-US" sz="2000" dirty="0" smtClean="0">
              <a:solidFill>
                <a:schemeClr val="tx1"/>
              </a:solidFill>
            </a:endParaRPr>
          </a:p>
          <a:p>
            <a:pPr lvl="1"/>
            <a:r>
              <a:rPr lang="en-US" sz="1600" dirty="0" smtClean="0">
                <a:solidFill>
                  <a:schemeClr val="tx1"/>
                </a:solidFill>
              </a:rPr>
              <a:t>Place </a:t>
            </a:r>
            <a:r>
              <a:rPr lang="en-US" sz="1600" dirty="0">
                <a:solidFill>
                  <a:schemeClr val="tx1"/>
                </a:solidFill>
              </a:rPr>
              <a:t>a shallow dish filled with beer near plants to trap slugs and snails (they’ll climb in and die) or sprinkle a ring of diatomaceous earth around plants to prevent them from reaching crops.</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3810000" cy="252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90800" y="381000"/>
            <a:ext cx="1622560" cy="369332"/>
          </a:xfrm>
          <a:prstGeom prst="rect">
            <a:avLst/>
          </a:prstGeom>
          <a:noFill/>
        </p:spPr>
        <p:txBody>
          <a:bodyPr wrap="none" rtlCol="0">
            <a:spAutoFit/>
          </a:bodyPr>
          <a:lstStyle/>
          <a:p>
            <a:r>
              <a:rPr lang="en-US" dirty="0" smtClean="0">
                <a:solidFill>
                  <a:schemeClr val="bg1"/>
                </a:solidFill>
              </a:rPr>
              <a:t>Slugs and snails</a:t>
            </a:r>
            <a:endParaRPr lang="en-US" dirty="0">
              <a:solidFill>
                <a:schemeClr val="bg1"/>
              </a:solidFill>
            </a:endParaRPr>
          </a:p>
        </p:txBody>
      </p:sp>
    </p:spTree>
    <p:extLst>
      <p:ext uri="{BB962C8B-B14F-4D97-AF65-F5344CB8AC3E}">
        <p14:creationId xmlns:p14="http://schemas.microsoft.com/office/powerpoint/2010/main" val="338999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15660"/>
            <a:ext cx="4572000" cy="2146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2590800"/>
            <a:ext cx="8229600" cy="2362200"/>
          </a:xfrm>
        </p:spPr>
        <p:txBody>
          <a:bodyPr>
            <a:normAutofit/>
          </a:bodyPr>
          <a:lstStyle/>
          <a:p>
            <a:pPr marL="0" indent="0">
              <a:buNone/>
            </a:pPr>
            <a:r>
              <a:rPr lang="en-US" sz="2000" b="1" dirty="0"/>
              <a:t>Whiteflies</a:t>
            </a:r>
            <a:r>
              <a:rPr lang="en-US" sz="2000" dirty="0"/>
              <a:t> are bright white, winged insects that form large colonies on the undersides of leaves</a:t>
            </a:r>
            <a:r>
              <a:rPr lang="en-US" sz="2000" dirty="0" smtClean="0"/>
              <a:t>. They’re </a:t>
            </a:r>
            <a:r>
              <a:rPr lang="en-US" sz="2000" dirty="0"/>
              <a:t>highly visible and, when leaves are moved or disturbed, will fly off in small white clouds of bugs. </a:t>
            </a:r>
            <a:endParaRPr lang="en-US" sz="2000" dirty="0" smtClean="0"/>
          </a:p>
          <a:p>
            <a:pPr marL="0" indent="0">
              <a:buNone/>
            </a:pPr>
            <a:r>
              <a:rPr lang="en-US" sz="2000" dirty="0" smtClean="0"/>
              <a:t>Like </a:t>
            </a:r>
            <a:r>
              <a:rPr lang="en-US" sz="2000" dirty="0"/>
              <a:t>aphids, they’re sap suckers that cause plants to weaken. </a:t>
            </a:r>
            <a:endParaRPr lang="en-US" sz="2000" dirty="0" smtClean="0"/>
          </a:p>
          <a:p>
            <a:pPr marL="0" indent="0">
              <a:buNone/>
            </a:pPr>
            <a:r>
              <a:rPr lang="en-US" sz="2000" dirty="0" smtClean="0"/>
              <a:t>Spray </a:t>
            </a:r>
            <a:r>
              <a:rPr lang="en-US" sz="2000" dirty="0"/>
              <a:t>plants using a heavy stream of water with your watering nozzle and apply insecticidal soap.</a:t>
            </a:r>
          </a:p>
        </p:txBody>
      </p:sp>
      <p:sp>
        <p:nvSpPr>
          <p:cNvPr id="4" name="TextBox 3"/>
          <p:cNvSpPr txBox="1"/>
          <p:nvPr/>
        </p:nvSpPr>
        <p:spPr>
          <a:xfrm>
            <a:off x="2743200" y="1261447"/>
            <a:ext cx="1117614" cy="369332"/>
          </a:xfrm>
          <a:prstGeom prst="rect">
            <a:avLst/>
          </a:prstGeom>
          <a:noFill/>
        </p:spPr>
        <p:txBody>
          <a:bodyPr wrap="none" rtlCol="0">
            <a:spAutoFit/>
          </a:bodyPr>
          <a:lstStyle/>
          <a:p>
            <a:r>
              <a:rPr lang="en-US" dirty="0" smtClean="0">
                <a:solidFill>
                  <a:schemeClr val="bg1"/>
                </a:solidFill>
              </a:rPr>
              <a:t>Whiteflies</a:t>
            </a:r>
          </a:p>
        </p:txBody>
      </p:sp>
      <p:sp>
        <p:nvSpPr>
          <p:cNvPr id="2" name="AutoShape 2" descr="Image result for whitefl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3998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651" y="2415397"/>
            <a:ext cx="8229600" cy="4366403"/>
          </a:xfrm>
        </p:spPr>
        <p:txBody>
          <a:bodyPr>
            <a:normAutofit fontScale="85000" lnSpcReduction="10000"/>
          </a:bodyPr>
          <a:lstStyle/>
          <a:p>
            <a:pPr marL="0" indent="0">
              <a:buNone/>
            </a:pPr>
            <a:r>
              <a:rPr lang="en-US" sz="1900" dirty="0">
                <a:solidFill>
                  <a:schemeClr val="tx1"/>
                </a:solidFill>
              </a:rPr>
              <a:t>The brown </a:t>
            </a:r>
            <a:r>
              <a:rPr lang="en-US" sz="1900" dirty="0" err="1">
                <a:solidFill>
                  <a:schemeClr val="tx1"/>
                </a:solidFill>
              </a:rPr>
              <a:t>marmorated</a:t>
            </a:r>
            <a:r>
              <a:rPr lang="en-US" sz="1900" dirty="0">
                <a:solidFill>
                  <a:schemeClr val="tx1"/>
                </a:solidFill>
              </a:rPr>
              <a:t> stink bug</a:t>
            </a:r>
            <a:r>
              <a:rPr lang="en-US" sz="1900" i="1" dirty="0">
                <a:solidFill>
                  <a:schemeClr val="tx1"/>
                </a:solidFill>
              </a:rPr>
              <a:t> </a:t>
            </a:r>
            <a:r>
              <a:rPr lang="en-US" sz="1900" dirty="0" smtClean="0">
                <a:solidFill>
                  <a:schemeClr val="tx1"/>
                </a:solidFill>
              </a:rPr>
              <a:t>is </a:t>
            </a:r>
            <a:r>
              <a:rPr lang="en-US" sz="1900" dirty="0">
                <a:solidFill>
                  <a:schemeClr val="tx1"/>
                </a:solidFill>
              </a:rPr>
              <a:t>native to parts of Asia and was first observed in the U.S. in Allentown, PA in 2001. It took up residence in parts of Washington County and has steadily migrated to other parts of Maryland. </a:t>
            </a:r>
            <a:endParaRPr lang="en-US" sz="1900" dirty="0" smtClean="0">
              <a:solidFill>
                <a:schemeClr val="tx1"/>
              </a:solidFill>
            </a:endParaRPr>
          </a:p>
          <a:p>
            <a:pPr marL="0" indent="0">
              <a:buNone/>
            </a:pPr>
            <a:r>
              <a:rPr lang="en-US" sz="1900" dirty="0" smtClean="0">
                <a:solidFill>
                  <a:schemeClr val="tx1"/>
                </a:solidFill>
              </a:rPr>
              <a:t>Adults </a:t>
            </a:r>
            <a:r>
              <a:rPr lang="en-US" sz="1900" dirty="0">
                <a:solidFill>
                  <a:schemeClr val="tx1"/>
                </a:solidFill>
              </a:rPr>
              <a:t>congregate in late summer/early fall and actively seek safe overwintering </a:t>
            </a:r>
            <a:r>
              <a:rPr lang="en-US" sz="1900" dirty="0" smtClean="0">
                <a:solidFill>
                  <a:schemeClr val="tx1"/>
                </a:solidFill>
              </a:rPr>
              <a:t>sites-especially </a:t>
            </a:r>
            <a:r>
              <a:rPr lang="en-US" sz="1900" dirty="0">
                <a:solidFill>
                  <a:schemeClr val="tx1"/>
                </a:solidFill>
              </a:rPr>
              <a:t>inside buildings. Then they emerge and mate in spring. </a:t>
            </a:r>
            <a:endParaRPr lang="en-US" sz="1900" dirty="0" smtClean="0">
              <a:solidFill>
                <a:schemeClr val="tx1"/>
              </a:solidFill>
            </a:endParaRPr>
          </a:p>
          <a:p>
            <a:pPr marL="0" indent="0">
              <a:buNone/>
            </a:pPr>
            <a:r>
              <a:rPr lang="en-US" sz="1900" dirty="0" smtClean="0">
                <a:solidFill>
                  <a:schemeClr val="tx1"/>
                </a:solidFill>
              </a:rPr>
              <a:t>They </a:t>
            </a:r>
            <a:r>
              <a:rPr lang="en-US" sz="1900" dirty="0">
                <a:solidFill>
                  <a:schemeClr val="tx1"/>
                </a:solidFill>
              </a:rPr>
              <a:t>are not harmful to people, houses, or pets. They do not bite, sting, suck blood, or spread disease and they don’t eat or bore into wood. The BMSB feeds on plant leaves, buds, and fruits. </a:t>
            </a:r>
          </a:p>
          <a:p>
            <a:pPr marL="0" indent="0">
              <a:buNone/>
            </a:pPr>
            <a:r>
              <a:rPr lang="en-US" sz="1900" dirty="0" smtClean="0">
                <a:solidFill>
                  <a:schemeClr val="tx1"/>
                </a:solidFill>
              </a:rPr>
              <a:t>While </a:t>
            </a:r>
            <a:r>
              <a:rPr lang="en-US" sz="1900" dirty="0">
                <a:solidFill>
                  <a:schemeClr val="tx1"/>
                </a:solidFill>
              </a:rPr>
              <a:t>stinkbugs damage most vegetables, they tend to be </a:t>
            </a:r>
            <a:r>
              <a:rPr lang="en-US" sz="1900" dirty="0" smtClean="0">
                <a:solidFill>
                  <a:schemeClr val="tx1"/>
                </a:solidFill>
              </a:rPr>
              <a:t>fond </a:t>
            </a:r>
            <a:r>
              <a:rPr lang="en-US" sz="1900" dirty="0">
                <a:solidFill>
                  <a:schemeClr val="tx1"/>
                </a:solidFill>
              </a:rPr>
              <a:t>of tomato and pepper plants</a:t>
            </a:r>
            <a:r>
              <a:rPr lang="en-US" sz="1900" dirty="0" smtClean="0">
                <a:solidFill>
                  <a:schemeClr val="tx1"/>
                </a:solidFill>
              </a:rPr>
              <a:t>.</a:t>
            </a:r>
          </a:p>
          <a:p>
            <a:pPr marL="0" indent="0">
              <a:buNone/>
            </a:pPr>
            <a:r>
              <a:rPr lang="en-US" sz="1900" dirty="0">
                <a:solidFill>
                  <a:schemeClr val="tx1"/>
                </a:solidFill>
              </a:rPr>
              <a:t>Mechanical exclusion is the best method to keep stink bugs from entering homes and buildings. First, attempt to locate the openings where the insects gain access. </a:t>
            </a:r>
            <a:r>
              <a:rPr lang="en-US" sz="1900" dirty="0" smtClean="0">
                <a:solidFill>
                  <a:schemeClr val="tx1"/>
                </a:solidFill>
              </a:rPr>
              <a:t>Keep </a:t>
            </a:r>
            <a:r>
              <a:rPr lang="en-US" sz="1900" dirty="0">
                <a:solidFill>
                  <a:schemeClr val="tx1"/>
                </a:solidFill>
              </a:rPr>
              <a:t>these points in mind when choosing a method for controlling BMSB:</a:t>
            </a:r>
          </a:p>
          <a:p>
            <a:r>
              <a:rPr lang="en-US" sz="1400" dirty="0">
                <a:solidFill>
                  <a:schemeClr val="tx1"/>
                </a:solidFill>
              </a:rPr>
              <a:t>The BMSB is a strong flier and will quickly “drop” downward when disturbed.</a:t>
            </a:r>
          </a:p>
          <a:p>
            <a:r>
              <a:rPr lang="en-US" sz="1400" dirty="0">
                <a:solidFill>
                  <a:schemeClr val="tx1"/>
                </a:solidFill>
              </a:rPr>
              <a:t>They emit a strong, unpleasant odor when threatened or crushed. The smell goes away quickly.</a:t>
            </a:r>
          </a:p>
          <a:p>
            <a:r>
              <a:rPr lang="en-US" sz="1400" dirty="0">
                <a:solidFill>
                  <a:schemeClr val="tx1"/>
                </a:solidFill>
              </a:rPr>
              <a:t>They are more sluggish on cool, overcast days.</a:t>
            </a:r>
          </a:p>
          <a:p>
            <a:r>
              <a:rPr lang="en-US" sz="1400" dirty="0">
                <a:solidFill>
                  <a:schemeClr val="tx1"/>
                </a:solidFill>
              </a:rPr>
              <a:t>They tend to congregate late summer/fall on warm, elevated surfaces.</a:t>
            </a:r>
          </a:p>
          <a:p>
            <a:r>
              <a:rPr lang="en-US" sz="1400" u="sng" dirty="0">
                <a:solidFill>
                  <a:schemeClr val="tx1"/>
                </a:solidFill>
              </a:rPr>
              <a:t>Pesticides are generally ineffective and not recommended for controlling this pest inside or outside your home</a:t>
            </a:r>
            <a:r>
              <a:rPr lang="en-US" sz="1400" u="sng" dirty="0" smtClean="0">
                <a:solidFill>
                  <a:schemeClr val="tx1"/>
                </a:solidFill>
              </a:rPr>
              <a:t>.</a:t>
            </a:r>
            <a:endParaRPr lang="en-US" sz="2000" u="sng" dirty="0" smtClean="0">
              <a:solidFill>
                <a:schemeClr val="tx1"/>
              </a:solidFill>
            </a:endParaRPr>
          </a:p>
          <a:p>
            <a:pPr marL="0" indent="0">
              <a:buNone/>
            </a:pPr>
            <a:r>
              <a:rPr lang="en-US" sz="2000" dirty="0" smtClean="0">
                <a:solidFill>
                  <a:schemeClr val="tx1"/>
                </a:solidFill>
              </a:rPr>
              <a:t>Spraying </a:t>
            </a:r>
            <a:r>
              <a:rPr lang="en-US" sz="2000" dirty="0">
                <a:solidFill>
                  <a:schemeClr val="tx1"/>
                </a:solidFill>
              </a:rPr>
              <a:t>the bugs with a stream of water will dislodge them but they will probably return.</a:t>
            </a:r>
          </a:p>
          <a:p>
            <a:endParaRPr lang="en-US" dirty="0"/>
          </a:p>
        </p:txBody>
      </p:sp>
      <p:pic>
        <p:nvPicPr>
          <p:cNvPr id="1433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14751"/>
          <a:stretch/>
        </p:blipFill>
        <p:spPr bwMode="auto">
          <a:xfrm>
            <a:off x="2743200" y="215661"/>
            <a:ext cx="3440502" cy="219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93080" y="304800"/>
            <a:ext cx="2940741" cy="369332"/>
          </a:xfrm>
          <a:prstGeom prst="rect">
            <a:avLst/>
          </a:prstGeom>
          <a:noFill/>
        </p:spPr>
        <p:txBody>
          <a:bodyPr wrap="none" rtlCol="0">
            <a:spAutoFit/>
          </a:bodyPr>
          <a:lstStyle/>
          <a:p>
            <a:r>
              <a:rPr lang="en-US" dirty="0"/>
              <a:t>Brown </a:t>
            </a:r>
            <a:r>
              <a:rPr lang="en-US" dirty="0" err="1"/>
              <a:t>Marmorated</a:t>
            </a:r>
            <a:r>
              <a:rPr lang="en-US" dirty="0"/>
              <a:t> Stink Bugs</a:t>
            </a:r>
          </a:p>
        </p:txBody>
      </p:sp>
    </p:spTree>
    <p:extLst>
      <p:ext uri="{BB962C8B-B14F-4D97-AF65-F5344CB8AC3E}">
        <p14:creationId xmlns:p14="http://schemas.microsoft.com/office/powerpoint/2010/main" val="244988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h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15660"/>
            <a:ext cx="4572000" cy="258127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flea be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5660"/>
            <a:ext cx="4572000" cy="25812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743200"/>
            <a:ext cx="8229600" cy="4114800"/>
          </a:xfrm>
        </p:spPr>
        <p:txBody>
          <a:bodyPr>
            <a:normAutofit/>
          </a:bodyPr>
          <a:lstStyle/>
          <a:p>
            <a:pPr marL="0" indent="0">
              <a:buNone/>
            </a:pPr>
            <a:r>
              <a:rPr lang="en-US" sz="2000" b="1" dirty="0">
                <a:solidFill>
                  <a:schemeClr val="tx1"/>
                </a:solidFill>
              </a:rPr>
              <a:t>Flea beetles</a:t>
            </a:r>
            <a:r>
              <a:rPr lang="en-US" sz="2000" dirty="0">
                <a:solidFill>
                  <a:schemeClr val="tx1"/>
                </a:solidFill>
              </a:rPr>
              <a:t> are double trouble.</a:t>
            </a:r>
          </a:p>
          <a:p>
            <a:pPr marL="0" indent="0">
              <a:buNone/>
            </a:pPr>
            <a:r>
              <a:rPr lang="en-US" sz="2000" dirty="0" smtClean="0">
                <a:solidFill>
                  <a:schemeClr val="tx1"/>
                </a:solidFill>
              </a:rPr>
              <a:t>They are </a:t>
            </a:r>
            <a:r>
              <a:rPr lang="en-US" sz="2000" dirty="0">
                <a:solidFill>
                  <a:schemeClr val="tx1"/>
                </a:solidFill>
              </a:rPr>
              <a:t>small, dark beetles that jump like fleas when disturbed. They hang out on most vegetable crops and are found throughout North America. Adults chew numerous small, round holes into leaves (most damaging to young plants), and larvae feed on plant roots. For control:</a:t>
            </a:r>
          </a:p>
          <a:p>
            <a:pPr lvl="1"/>
            <a:r>
              <a:rPr lang="en-US" sz="1800" dirty="0" smtClean="0">
                <a:solidFill>
                  <a:schemeClr val="tx1"/>
                </a:solidFill>
              </a:rPr>
              <a:t>Sprinkle </a:t>
            </a:r>
            <a:r>
              <a:rPr lang="en-US" sz="1800" dirty="0">
                <a:solidFill>
                  <a:schemeClr val="tx1"/>
                </a:solidFill>
              </a:rPr>
              <a:t>plants with diatomaceous </a:t>
            </a:r>
            <a:r>
              <a:rPr lang="en-US" sz="1800" dirty="0" smtClean="0">
                <a:solidFill>
                  <a:schemeClr val="tx1"/>
                </a:solidFill>
              </a:rPr>
              <a:t>earth</a:t>
            </a:r>
            <a:br>
              <a:rPr lang="en-US" sz="1800" dirty="0" smtClean="0">
                <a:solidFill>
                  <a:schemeClr val="tx1"/>
                </a:solidFill>
              </a:rPr>
            </a:br>
            <a:r>
              <a:rPr lang="en-US" sz="1800" dirty="0" smtClean="0">
                <a:solidFill>
                  <a:schemeClr val="tx1"/>
                </a:solidFill>
              </a:rPr>
              <a:t>Introduce </a:t>
            </a:r>
            <a:r>
              <a:rPr lang="en-US" sz="1800" dirty="0">
                <a:solidFill>
                  <a:schemeClr val="tx1"/>
                </a:solidFill>
              </a:rPr>
              <a:t>beneficial nematodes to </a:t>
            </a:r>
            <a:r>
              <a:rPr lang="en-US" sz="1800" dirty="0" smtClean="0">
                <a:solidFill>
                  <a:schemeClr val="tx1"/>
                </a:solidFill>
              </a:rPr>
              <a:t>soil</a:t>
            </a:r>
          </a:p>
          <a:p>
            <a:pPr lvl="1"/>
            <a:r>
              <a:rPr lang="en-US" sz="1800" dirty="0" smtClean="0">
                <a:solidFill>
                  <a:schemeClr val="tx1"/>
                </a:solidFill>
              </a:rPr>
              <a:t>Place </a:t>
            </a:r>
            <a:r>
              <a:rPr lang="en-US" sz="1800" dirty="0">
                <a:solidFill>
                  <a:schemeClr val="tx1"/>
                </a:solidFill>
              </a:rPr>
              <a:t>row covers over young plants.</a:t>
            </a:r>
          </a:p>
          <a:p>
            <a:pPr lvl="1"/>
            <a:r>
              <a:rPr lang="en-US" sz="1800" dirty="0" smtClean="0">
                <a:solidFill>
                  <a:schemeClr val="tx1"/>
                </a:solidFill>
              </a:rPr>
              <a:t>Spray </a:t>
            </a:r>
            <a:r>
              <a:rPr lang="en-US" sz="1800" dirty="0">
                <a:solidFill>
                  <a:schemeClr val="tx1"/>
                </a:solidFill>
              </a:rPr>
              <a:t>plants with garlic spray or kaolin clay</a:t>
            </a:r>
          </a:p>
          <a:p>
            <a:pPr lvl="1"/>
            <a:endParaRPr lang="en-US" sz="1800" dirty="0">
              <a:solidFill>
                <a:schemeClr val="tx1"/>
              </a:solidFill>
            </a:endParaRPr>
          </a:p>
        </p:txBody>
      </p:sp>
      <p:sp>
        <p:nvSpPr>
          <p:cNvPr id="4" name="TextBox 3"/>
          <p:cNvSpPr txBox="1"/>
          <p:nvPr/>
        </p:nvSpPr>
        <p:spPr>
          <a:xfrm>
            <a:off x="2286000" y="464223"/>
            <a:ext cx="1295547" cy="369332"/>
          </a:xfrm>
          <a:prstGeom prst="rect">
            <a:avLst/>
          </a:prstGeom>
          <a:noFill/>
        </p:spPr>
        <p:txBody>
          <a:bodyPr wrap="none" rtlCol="0">
            <a:spAutoFit/>
          </a:bodyPr>
          <a:lstStyle/>
          <a:p>
            <a:r>
              <a:rPr lang="en-US" dirty="0" smtClean="0">
                <a:solidFill>
                  <a:schemeClr val="bg1"/>
                </a:solidFill>
              </a:rPr>
              <a:t>Flea Beetles</a:t>
            </a:r>
            <a:endParaRPr lang="en-US" dirty="0">
              <a:solidFill>
                <a:schemeClr val="bg1"/>
              </a:solidFill>
            </a:endParaRPr>
          </a:p>
        </p:txBody>
      </p:sp>
    </p:spTree>
    <p:extLst>
      <p:ext uri="{BB962C8B-B14F-4D97-AF65-F5344CB8AC3E}">
        <p14:creationId xmlns:p14="http://schemas.microsoft.com/office/powerpoint/2010/main" val="1412266089"/>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188</TotalTime>
  <Words>1635</Words>
  <Application>Microsoft Office PowerPoint</Application>
  <PresentationFormat>On-screen Show (4:3)</PresentationFormat>
  <Paragraphs>197</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Thatch</vt:lpstr>
      <vt:lpstr> The 10 Most Destructive Garden Pests and How to Get Rid of Them  Deborah Determan, Feb 11, 2021</vt:lpstr>
      <vt:lpstr>PowerPoint Presentation</vt:lpstr>
      <vt:lpstr>We all grow tomatoes, don’t we?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10 Most Destructive Garden Pests and How to Get Rid of Them </dc:title>
  <dc:creator>Windows User</dc:creator>
  <cp:lastModifiedBy>Windows User</cp:lastModifiedBy>
  <cp:revision>17</cp:revision>
  <dcterms:created xsi:type="dcterms:W3CDTF">2021-01-31T20:00:14Z</dcterms:created>
  <dcterms:modified xsi:type="dcterms:W3CDTF">2021-02-10T18:30:32Z</dcterms:modified>
</cp:coreProperties>
</file>